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7" r:id="rId2"/>
    <p:sldId id="326" r:id="rId3"/>
    <p:sldId id="325" r:id="rId4"/>
    <p:sldId id="324" r:id="rId5"/>
    <p:sldId id="344" r:id="rId6"/>
    <p:sldId id="323" r:id="rId7"/>
    <p:sldId id="320" r:id="rId8"/>
    <p:sldId id="319" r:id="rId9"/>
    <p:sldId id="346" r:id="rId10"/>
    <p:sldId id="338" r:id="rId11"/>
    <p:sldId id="336" r:id="rId12"/>
    <p:sldId id="335" r:id="rId13"/>
    <p:sldId id="337" r:id="rId14"/>
    <p:sldId id="334" r:id="rId15"/>
    <p:sldId id="315" r:id="rId16"/>
    <p:sldId id="313" r:id="rId17"/>
    <p:sldId id="312" r:id="rId18"/>
    <p:sldId id="311" r:id="rId19"/>
    <p:sldId id="310" r:id="rId20"/>
    <p:sldId id="343" r:id="rId21"/>
    <p:sldId id="333" r:id="rId22"/>
    <p:sldId id="345" r:id="rId23"/>
    <p:sldId id="34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86475" autoAdjust="0"/>
  </p:normalViewPr>
  <p:slideViewPr>
    <p:cSldViewPr>
      <p:cViewPr>
        <p:scale>
          <a:sx n="70" d="100"/>
          <a:sy n="70" d="100"/>
        </p:scale>
        <p:origin x="-1116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62D2AD-5908-4F6C-9142-B3CBB1698B35}" type="doc">
      <dgm:prSet loTypeId="urn:microsoft.com/office/officeart/2005/8/layout/vList6" loCatId="process" qsTypeId="urn:microsoft.com/office/officeart/2005/8/quickstyle/3d1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7116D120-C1AD-44F4-B1CA-E3A765ABBDE2}">
      <dgm:prSet phldrT="[Текст]" custT="1"/>
      <dgm:spPr/>
      <dgm:t>
        <a:bodyPr/>
        <a:lstStyle/>
        <a:p>
          <a:r>
            <a:rPr lang="ru-RU" sz="24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детьми</a:t>
          </a:r>
          <a:endParaRPr lang="ru-RU" sz="2400" b="1" i="0" dirty="0"/>
        </a:p>
      </dgm:t>
    </dgm:pt>
    <dgm:pt modelId="{7584F50D-E69F-4432-B347-5B9758C6FBD5}" type="parTrans" cxnId="{D6AC7B22-E753-40D3-B40F-A1ED99EF4DCD}">
      <dgm:prSet/>
      <dgm:spPr/>
      <dgm:t>
        <a:bodyPr/>
        <a:lstStyle/>
        <a:p>
          <a:endParaRPr lang="ru-RU"/>
        </a:p>
      </dgm:t>
    </dgm:pt>
    <dgm:pt modelId="{0C27FDA4-CCF5-47C4-B330-4D95CAE10A43}" type="sibTrans" cxnId="{D6AC7B22-E753-40D3-B40F-A1ED99EF4DCD}">
      <dgm:prSet/>
      <dgm:spPr/>
      <dgm:t>
        <a:bodyPr/>
        <a:lstStyle/>
        <a:p>
          <a:endParaRPr lang="ru-RU"/>
        </a:p>
      </dgm:t>
    </dgm:pt>
    <dgm:pt modelId="{D88B4276-D8DA-4B8B-8F36-262E4789A7C1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Тематические занятия, игровые ситуации, беседы </a:t>
          </a:r>
          <a:endParaRPr lang="ru-RU" sz="1650" dirty="0"/>
        </a:p>
      </dgm:t>
    </dgm:pt>
    <dgm:pt modelId="{D5D3A43A-B3EA-4A83-BA45-FF86F4B75DD3}" type="parTrans" cxnId="{46C76399-3E1E-4657-85DF-26CE9FD96C46}">
      <dgm:prSet/>
      <dgm:spPr/>
      <dgm:t>
        <a:bodyPr/>
        <a:lstStyle/>
        <a:p>
          <a:endParaRPr lang="ru-RU"/>
        </a:p>
      </dgm:t>
    </dgm:pt>
    <dgm:pt modelId="{12763248-C66E-467C-9D3E-92F3A5ED04DD}" type="sibTrans" cxnId="{46C76399-3E1E-4657-85DF-26CE9FD96C46}">
      <dgm:prSet/>
      <dgm:spPr/>
      <dgm:t>
        <a:bodyPr/>
        <a:lstStyle/>
        <a:p>
          <a:endParaRPr lang="ru-RU"/>
        </a:p>
      </dgm:t>
    </dgm:pt>
    <dgm:pt modelId="{6997CE60-DC92-4A42-8591-F697823FBBBC}">
      <dgm:prSet phldrT="[Текст]" custT="1"/>
      <dgm:spPr/>
      <dgm:t>
        <a:bodyPr/>
        <a:lstStyle/>
        <a:p>
          <a:r>
            <a:rPr lang="ru-RU" sz="24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Совместно с родителями</a:t>
          </a:r>
          <a:endParaRPr lang="ru-RU" sz="2400" b="1" i="0" dirty="0"/>
        </a:p>
      </dgm:t>
    </dgm:pt>
    <dgm:pt modelId="{36D4B059-28E6-4AB4-A555-E9A7D4310B23}" type="parTrans" cxnId="{E4CE1381-CAAD-4600-882E-55FDE222EC05}">
      <dgm:prSet/>
      <dgm:spPr/>
      <dgm:t>
        <a:bodyPr/>
        <a:lstStyle/>
        <a:p>
          <a:endParaRPr lang="ru-RU"/>
        </a:p>
      </dgm:t>
    </dgm:pt>
    <dgm:pt modelId="{111C431C-C6FB-4550-99D7-29BB2D924A7B}" type="sibTrans" cxnId="{E4CE1381-CAAD-4600-882E-55FDE222EC05}">
      <dgm:prSet/>
      <dgm:spPr/>
      <dgm:t>
        <a:bodyPr/>
        <a:lstStyle/>
        <a:p>
          <a:endParaRPr lang="ru-RU"/>
        </a:p>
      </dgm:t>
    </dgm:pt>
    <dgm:pt modelId="{86438AA2-DCB9-418A-B829-DECB5F74A076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Родительское собрание посвященное основным аспектам патриотического воспитания; </a:t>
          </a:r>
          <a:endParaRPr lang="ru-RU" sz="1600" dirty="0"/>
        </a:p>
      </dgm:t>
    </dgm:pt>
    <dgm:pt modelId="{09CBB4FE-55A6-4737-9E5E-64C5683B38D4}" type="parTrans" cxnId="{EF53D164-C24E-4EC8-9629-5B580B2A3931}">
      <dgm:prSet/>
      <dgm:spPr/>
      <dgm:t>
        <a:bodyPr/>
        <a:lstStyle/>
        <a:p>
          <a:endParaRPr lang="ru-RU"/>
        </a:p>
      </dgm:t>
    </dgm:pt>
    <dgm:pt modelId="{6DC36D96-3D2C-4FBC-833C-BD895BD825C5}" type="sibTrans" cxnId="{EF53D164-C24E-4EC8-9629-5B580B2A3931}">
      <dgm:prSet/>
      <dgm:spPr/>
      <dgm:t>
        <a:bodyPr/>
        <a:lstStyle/>
        <a:p>
          <a:endParaRPr lang="ru-RU"/>
        </a:p>
      </dgm:t>
    </dgm:pt>
    <dgm:pt modelId="{1C11F81C-921C-42E7-8456-8D309EA24AD1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Чтение произведений художественной литературы</a:t>
          </a:r>
          <a:endParaRPr lang="ru-RU" sz="16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F22FA8-DEE7-4541-8480-3DD3DB7D917B}" type="parTrans" cxnId="{186CA68D-F6ED-433C-BDDF-55B864E8B47F}">
      <dgm:prSet/>
      <dgm:spPr/>
      <dgm:t>
        <a:bodyPr/>
        <a:lstStyle/>
        <a:p>
          <a:endParaRPr lang="ru-RU"/>
        </a:p>
      </dgm:t>
    </dgm:pt>
    <dgm:pt modelId="{2432EA7E-932E-419C-B8BD-00F7D015026D}" type="sibTrans" cxnId="{186CA68D-F6ED-433C-BDDF-55B864E8B47F}">
      <dgm:prSet/>
      <dgm:spPr/>
      <dgm:t>
        <a:bodyPr/>
        <a:lstStyle/>
        <a:p>
          <a:endParaRPr lang="ru-RU"/>
        </a:p>
      </dgm:t>
    </dgm:pt>
    <dgm:pt modelId="{B5078945-F494-49C9-8869-FE886EB8DC85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Оформление стенда «Помню и горжусь», уголков Славы, уголков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051E0B-486F-4BF1-91B4-9EB2998019A1}" type="parTrans" cxnId="{C6F0D264-09CE-47FD-93FE-62D79DADACFE}">
      <dgm:prSet/>
      <dgm:spPr/>
      <dgm:t>
        <a:bodyPr/>
        <a:lstStyle/>
        <a:p>
          <a:endParaRPr lang="ru-RU"/>
        </a:p>
      </dgm:t>
    </dgm:pt>
    <dgm:pt modelId="{D7303235-5348-4E58-A007-42DAAFE69612}" type="sibTrans" cxnId="{C6F0D264-09CE-47FD-93FE-62D79DADACFE}">
      <dgm:prSet/>
      <dgm:spPr/>
      <dgm:t>
        <a:bodyPr/>
        <a:lstStyle/>
        <a:p>
          <a:endParaRPr lang="ru-RU"/>
        </a:p>
      </dgm:t>
    </dgm:pt>
    <dgm:pt modelId="{F312FC1F-ED4D-44C1-94E7-AA67B02C9232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Просмотр презентаций</a:t>
          </a:r>
          <a:endParaRPr lang="ru-RU" sz="16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C8617B-53D0-4F3C-8973-E8A5BAA7BC72}" type="parTrans" cxnId="{8A649065-F488-4A37-BD8E-3151E49FD2A7}">
      <dgm:prSet/>
      <dgm:spPr/>
      <dgm:t>
        <a:bodyPr/>
        <a:lstStyle/>
        <a:p>
          <a:endParaRPr lang="ru-RU"/>
        </a:p>
      </dgm:t>
    </dgm:pt>
    <dgm:pt modelId="{44630791-C608-4374-9E70-6A95DF3E19ED}" type="sibTrans" cxnId="{8A649065-F488-4A37-BD8E-3151E49FD2A7}">
      <dgm:prSet/>
      <dgm:spPr/>
      <dgm:t>
        <a:bodyPr/>
        <a:lstStyle/>
        <a:p>
          <a:endParaRPr lang="ru-RU"/>
        </a:p>
      </dgm:t>
    </dgm:pt>
    <dgm:pt modelId="{264CC642-8D6F-43D0-9CE6-187199A28F21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 «Патриотического центра»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B7F26-6CD3-4A66-971D-552F38D3F9DA}" type="parTrans" cxnId="{E3A76F37-8848-4017-B9BC-25B7F04C95DA}">
      <dgm:prSet/>
      <dgm:spPr/>
      <dgm:t>
        <a:bodyPr/>
        <a:lstStyle/>
        <a:p>
          <a:endParaRPr lang="ru-RU"/>
        </a:p>
      </dgm:t>
    </dgm:pt>
    <dgm:pt modelId="{DECEA9E4-B9AC-4C40-BFE9-C85D332932BB}" type="sibTrans" cxnId="{E3A76F37-8848-4017-B9BC-25B7F04C95DA}">
      <dgm:prSet/>
      <dgm:spPr/>
      <dgm:t>
        <a:bodyPr/>
        <a:lstStyle/>
        <a:p>
          <a:endParaRPr lang="ru-RU"/>
        </a:p>
      </dgm:t>
    </dgm:pt>
    <dgm:pt modelId="{311B614F-B812-4473-823F-9BE32D4E5BF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Экскурсия в музей военной техники «Боевая слава Урала», В. Пышма </a:t>
          </a:r>
          <a:endParaRPr lang="ru-RU" sz="16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1DEDB5-9276-4464-8E05-7562D953B6BD}" type="parTrans" cxnId="{95BD113A-162D-44F0-A24D-BFC09FC47F9F}">
      <dgm:prSet/>
      <dgm:spPr/>
      <dgm:t>
        <a:bodyPr/>
        <a:lstStyle/>
        <a:p>
          <a:endParaRPr lang="ru-RU"/>
        </a:p>
      </dgm:t>
    </dgm:pt>
    <dgm:pt modelId="{9088B511-A1E2-43EB-802E-5C87CEC0C7DB}" type="sibTrans" cxnId="{95BD113A-162D-44F0-A24D-BFC09FC47F9F}">
      <dgm:prSet/>
      <dgm:spPr/>
      <dgm:t>
        <a:bodyPr/>
        <a:lstStyle/>
        <a:p>
          <a:endParaRPr lang="ru-RU"/>
        </a:p>
      </dgm:t>
    </dgm:pt>
    <dgm:pt modelId="{FFE389F5-8049-48DC-9B6F-D0A564480A8D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63715D-25FF-45B7-9067-8613721C5AA8}" type="parTrans" cxnId="{B05C6F6E-312D-419B-A787-4DDB0BDE3E94}">
      <dgm:prSet/>
      <dgm:spPr/>
      <dgm:t>
        <a:bodyPr/>
        <a:lstStyle/>
        <a:p>
          <a:endParaRPr lang="ru-RU"/>
        </a:p>
      </dgm:t>
    </dgm:pt>
    <dgm:pt modelId="{9C3B18D9-AD04-4623-AF28-2016191AB556}" type="sibTrans" cxnId="{B05C6F6E-312D-419B-A787-4DDB0BDE3E94}">
      <dgm:prSet/>
      <dgm:spPr/>
      <dgm:t>
        <a:bodyPr/>
        <a:lstStyle/>
        <a:p>
          <a:endParaRPr lang="ru-RU"/>
        </a:p>
      </dgm:t>
    </dgm:pt>
    <dgm:pt modelId="{DA4F70E3-3792-4C8C-8B64-A0BED9FC5563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Экскурсии к памятниками, посвященными событиям  Великой Отечественной войны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F40471-4D8E-4CB2-AEF8-78D7351BE348}" type="parTrans" cxnId="{C7FBF448-A20E-466A-A526-9E5228B59E51}">
      <dgm:prSet/>
      <dgm:spPr/>
      <dgm:t>
        <a:bodyPr/>
        <a:lstStyle/>
        <a:p>
          <a:endParaRPr lang="ru-RU"/>
        </a:p>
      </dgm:t>
    </dgm:pt>
    <dgm:pt modelId="{D90147EC-E859-41CD-B176-9E9A51DDCC32}" type="sibTrans" cxnId="{C7FBF448-A20E-466A-A526-9E5228B59E51}">
      <dgm:prSet/>
      <dgm:spPr/>
      <dgm:t>
        <a:bodyPr/>
        <a:lstStyle/>
        <a:p>
          <a:endParaRPr lang="ru-RU"/>
        </a:p>
      </dgm:t>
    </dgm:pt>
    <dgm:pt modelId="{B47B8417-2AA0-451C-B5CC-BF12E78F8B44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Изготовление папок-передвижек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CA704E-9AD2-4508-B823-708F40AD5863}" type="parTrans" cxnId="{E7FA701A-51DE-4760-A87F-58653B01FE88}">
      <dgm:prSet/>
      <dgm:spPr/>
      <dgm:t>
        <a:bodyPr/>
        <a:lstStyle/>
        <a:p>
          <a:endParaRPr lang="ru-RU"/>
        </a:p>
      </dgm:t>
    </dgm:pt>
    <dgm:pt modelId="{615C9CC9-12A3-44A8-BCAC-BD6E550A6089}" type="sibTrans" cxnId="{E7FA701A-51DE-4760-A87F-58653B01FE88}">
      <dgm:prSet/>
      <dgm:spPr/>
      <dgm:t>
        <a:bodyPr/>
        <a:lstStyle/>
        <a:p>
          <a:endParaRPr lang="ru-RU"/>
        </a:p>
      </dgm:t>
    </dgm:pt>
    <dgm:pt modelId="{A6777A95-DF48-41EB-9203-092689198CE0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7B9D3B-5459-4AEC-B827-F85872FC1E27}" type="parTrans" cxnId="{1CF6BB46-1165-4923-BAA7-55C35B4413A6}">
      <dgm:prSet/>
      <dgm:spPr/>
      <dgm:t>
        <a:bodyPr/>
        <a:lstStyle/>
        <a:p>
          <a:endParaRPr lang="ru-RU"/>
        </a:p>
      </dgm:t>
    </dgm:pt>
    <dgm:pt modelId="{C4B7BE14-A039-4058-ABFC-216106D42FDB}" type="sibTrans" cxnId="{1CF6BB46-1165-4923-BAA7-55C35B4413A6}">
      <dgm:prSet/>
      <dgm:spPr/>
      <dgm:t>
        <a:bodyPr/>
        <a:lstStyle/>
        <a:p>
          <a:endParaRPr lang="ru-RU"/>
        </a:p>
      </dgm:t>
    </dgm:pt>
    <dgm:pt modelId="{81768235-4249-4D7D-8ECA-2C3BB967AA88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Тематическая экскурсия в детскую библиотеку №22</a:t>
          </a:r>
          <a:endParaRPr lang="ru-RU" sz="16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9E7F77-3395-483C-88D6-07C9BD129017}" type="parTrans" cxnId="{6AB19408-287A-484A-B981-DACD13CFDCB4}">
      <dgm:prSet/>
      <dgm:spPr/>
      <dgm:t>
        <a:bodyPr/>
        <a:lstStyle/>
        <a:p>
          <a:endParaRPr lang="ru-RU"/>
        </a:p>
      </dgm:t>
    </dgm:pt>
    <dgm:pt modelId="{338D7685-76F2-4A80-97F9-CC36C91EDB07}" type="sibTrans" cxnId="{6AB19408-287A-484A-B981-DACD13CFDCB4}">
      <dgm:prSet/>
      <dgm:spPr/>
      <dgm:t>
        <a:bodyPr/>
        <a:lstStyle/>
        <a:p>
          <a:endParaRPr lang="ru-RU"/>
        </a:p>
      </dgm:t>
    </dgm:pt>
    <dgm:pt modelId="{B5C1B84C-AFD2-454D-ABD2-C901AA2E3FA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Акции «Письмо солдату» и «Письмо ветерану»</a:t>
          </a:r>
          <a:endParaRPr lang="ru-RU" sz="16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B4BC69-F849-4CC0-9137-BFF3BBBA68C2}" type="parTrans" cxnId="{8CD03FD1-5DB2-425E-BF9D-544DB46BA51B}">
      <dgm:prSet/>
      <dgm:spPr/>
      <dgm:t>
        <a:bodyPr/>
        <a:lstStyle/>
        <a:p>
          <a:endParaRPr lang="ru-RU"/>
        </a:p>
      </dgm:t>
    </dgm:pt>
    <dgm:pt modelId="{4F656FB3-E671-4D21-9986-40F12007FF68}" type="sibTrans" cxnId="{8CD03FD1-5DB2-425E-BF9D-544DB46BA51B}">
      <dgm:prSet/>
      <dgm:spPr/>
      <dgm:t>
        <a:bodyPr/>
        <a:lstStyle/>
        <a:p>
          <a:endParaRPr lang="ru-RU"/>
        </a:p>
      </dgm:t>
    </dgm:pt>
    <dgm:pt modelId="{3791A872-C2AA-4345-9F03-EC7686E48C2B}" type="pres">
      <dgm:prSet presAssocID="{B662D2AD-5908-4F6C-9142-B3CBB1698B3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D5F9264-59EC-499F-952C-469D959B3B63}" type="pres">
      <dgm:prSet presAssocID="{7116D120-C1AD-44F4-B1CA-E3A765ABBDE2}" presName="linNode" presStyleCnt="0"/>
      <dgm:spPr/>
      <dgm:t>
        <a:bodyPr/>
        <a:lstStyle/>
        <a:p>
          <a:endParaRPr lang="ru-RU"/>
        </a:p>
      </dgm:t>
    </dgm:pt>
    <dgm:pt modelId="{3AFFEE6D-17B9-4645-9CC5-E67529586DA9}" type="pres">
      <dgm:prSet presAssocID="{7116D120-C1AD-44F4-B1CA-E3A765ABBDE2}" presName="parentShp" presStyleLbl="node1" presStyleIdx="0" presStyleCnt="2" custScaleX="82165" custScaleY="76911" custLinFactNeighborX="-17" custLinFactNeighborY="3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73B51-0897-40D0-B5AA-DB455BF52619}" type="pres">
      <dgm:prSet presAssocID="{7116D120-C1AD-44F4-B1CA-E3A765ABBDE2}" presName="childShp" presStyleLbl="bgAccFollowNode1" presStyleIdx="0" presStyleCnt="2" custScaleX="115686" custScaleY="119546" custLinFactNeighborX="473" custLinFactNeighborY="-12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566B2-B5D2-4BC7-B19F-7EDDB25D56C5}" type="pres">
      <dgm:prSet presAssocID="{0C27FDA4-CCF5-47C4-B330-4D95CAE10A43}" presName="spacing" presStyleCnt="0"/>
      <dgm:spPr/>
      <dgm:t>
        <a:bodyPr/>
        <a:lstStyle/>
        <a:p>
          <a:endParaRPr lang="ru-RU"/>
        </a:p>
      </dgm:t>
    </dgm:pt>
    <dgm:pt modelId="{B78B1637-02A2-43B3-AA29-1A1FAE41C4B3}" type="pres">
      <dgm:prSet presAssocID="{6997CE60-DC92-4A42-8591-F697823FBBBC}" presName="linNode" presStyleCnt="0"/>
      <dgm:spPr/>
      <dgm:t>
        <a:bodyPr/>
        <a:lstStyle/>
        <a:p>
          <a:endParaRPr lang="ru-RU"/>
        </a:p>
      </dgm:t>
    </dgm:pt>
    <dgm:pt modelId="{D71C149C-8664-4175-99C7-3BB333480565}" type="pres">
      <dgm:prSet presAssocID="{6997CE60-DC92-4A42-8591-F697823FBBBC}" presName="parentShp" presStyleLbl="node1" presStyleIdx="1" presStyleCnt="2" custScaleX="82165" custScaleY="76911" custLinFactNeighborX="-32" custLinFactNeighborY="-14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AE08D4-519D-4135-ABD9-97189BE6E323}" type="pres">
      <dgm:prSet presAssocID="{6997CE60-DC92-4A42-8591-F697823FBBBC}" presName="childShp" presStyleLbl="bgAccFollowNode1" presStyleIdx="1" presStyleCnt="2" custScaleX="112974" custScaleY="112331" custLinFactNeighborX="574" custLinFactNeighborY="-9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5C6F6E-312D-419B-A787-4DDB0BDE3E94}" srcId="{7116D120-C1AD-44F4-B1CA-E3A765ABBDE2}" destId="{FFE389F5-8049-48DC-9B6F-D0A564480A8D}" srcOrd="7" destOrd="0" parTransId="{9263715D-25FF-45B7-9067-8613721C5AA8}" sibTransId="{9C3B18D9-AD04-4623-AF28-2016191AB556}"/>
    <dgm:cxn modelId="{84C0DB4B-E4C4-453A-8EE6-61F8DF176EB7}" type="presOf" srcId="{6997CE60-DC92-4A42-8591-F697823FBBBC}" destId="{D71C149C-8664-4175-99C7-3BB333480565}" srcOrd="0" destOrd="0" presId="urn:microsoft.com/office/officeart/2005/8/layout/vList6"/>
    <dgm:cxn modelId="{47298554-E724-415E-A320-25B60327083F}" type="presOf" srcId="{86438AA2-DCB9-418A-B829-DECB5F74A076}" destId="{6AAE08D4-519D-4135-ABD9-97189BE6E323}" srcOrd="0" destOrd="0" presId="urn:microsoft.com/office/officeart/2005/8/layout/vList6"/>
    <dgm:cxn modelId="{E3A76F37-8848-4017-B9BC-25B7F04C95DA}" srcId="{6997CE60-DC92-4A42-8591-F697823FBBBC}" destId="{264CC642-8D6F-43D0-9CE6-187199A28F21}" srcOrd="3" destOrd="0" parTransId="{910B7F26-6CD3-4A66-971D-552F38D3F9DA}" sibTransId="{DECEA9E4-B9AC-4C40-BFE9-C85D332932BB}"/>
    <dgm:cxn modelId="{D6AC7B22-E753-40D3-B40F-A1ED99EF4DCD}" srcId="{B662D2AD-5908-4F6C-9142-B3CBB1698B35}" destId="{7116D120-C1AD-44F4-B1CA-E3A765ABBDE2}" srcOrd="0" destOrd="0" parTransId="{7584F50D-E69F-4432-B347-5B9758C6FBD5}" sibTransId="{0C27FDA4-CCF5-47C4-B330-4D95CAE10A43}"/>
    <dgm:cxn modelId="{8A649065-F488-4A37-BD8E-3151E49FD2A7}" srcId="{7116D120-C1AD-44F4-B1CA-E3A765ABBDE2}" destId="{F312FC1F-ED4D-44C1-94E7-AA67B02C9232}" srcOrd="1" destOrd="0" parTransId="{EDC8617B-53D0-4F3C-8973-E8A5BAA7BC72}" sibTransId="{44630791-C608-4374-9E70-6A95DF3E19ED}"/>
    <dgm:cxn modelId="{80EC36AE-9E8B-40DD-BF38-5128BF6558DD}" type="presOf" srcId="{FFE389F5-8049-48DC-9B6F-D0A564480A8D}" destId="{21C73B51-0897-40D0-B5AA-DB455BF52619}" srcOrd="0" destOrd="7" presId="urn:microsoft.com/office/officeart/2005/8/layout/vList6"/>
    <dgm:cxn modelId="{5AD8A8BB-89D9-4247-9F6A-A95E8D6F163C}" type="presOf" srcId="{311B614F-B812-4473-823F-9BE32D4E5BFE}" destId="{21C73B51-0897-40D0-B5AA-DB455BF52619}" srcOrd="0" destOrd="5" presId="urn:microsoft.com/office/officeart/2005/8/layout/vList6"/>
    <dgm:cxn modelId="{E7FA701A-51DE-4760-A87F-58653B01FE88}" srcId="{6997CE60-DC92-4A42-8591-F697823FBBBC}" destId="{B47B8417-2AA0-451C-B5CC-BF12E78F8B44}" srcOrd="2" destOrd="0" parTransId="{32CA704E-9AD2-4508-B823-708F40AD5863}" sibTransId="{615C9CC9-12A3-44A8-BCAC-BD6E550A6089}"/>
    <dgm:cxn modelId="{5079F40C-FDB1-4358-B88A-ADC255760872}" type="presOf" srcId="{B5C1B84C-AFD2-454D-ABD2-C901AA2E3FAE}" destId="{21C73B51-0897-40D0-B5AA-DB455BF52619}" srcOrd="0" destOrd="4" presId="urn:microsoft.com/office/officeart/2005/8/layout/vList6"/>
    <dgm:cxn modelId="{749C1148-2E01-45F4-B73F-8BF66D5763BD}" type="presOf" srcId="{B5078945-F494-49C9-8869-FE886EB8DC85}" destId="{6AAE08D4-519D-4135-ABD9-97189BE6E323}" srcOrd="0" destOrd="1" presId="urn:microsoft.com/office/officeart/2005/8/layout/vList6"/>
    <dgm:cxn modelId="{C7FBF448-A20E-466A-A526-9E5228B59E51}" srcId="{6997CE60-DC92-4A42-8591-F697823FBBBC}" destId="{DA4F70E3-3792-4C8C-8B64-A0BED9FC5563}" srcOrd="4" destOrd="0" parTransId="{E8F40471-4D8E-4CB2-AEF8-78D7351BE348}" sibTransId="{D90147EC-E859-41CD-B176-9E9A51DDCC32}"/>
    <dgm:cxn modelId="{46C76399-3E1E-4657-85DF-26CE9FD96C46}" srcId="{7116D120-C1AD-44F4-B1CA-E3A765ABBDE2}" destId="{D88B4276-D8DA-4B8B-8F36-262E4789A7C1}" srcOrd="0" destOrd="0" parTransId="{D5D3A43A-B3EA-4A83-BA45-FF86F4B75DD3}" sibTransId="{12763248-C66E-467C-9D3E-92F3A5ED04DD}"/>
    <dgm:cxn modelId="{1EAF6E77-69A9-4791-A40B-AC809F7B9E40}" type="presOf" srcId="{F312FC1F-ED4D-44C1-94E7-AA67B02C9232}" destId="{21C73B51-0897-40D0-B5AA-DB455BF52619}" srcOrd="0" destOrd="1" presId="urn:microsoft.com/office/officeart/2005/8/layout/vList6"/>
    <dgm:cxn modelId="{1CF6BB46-1165-4923-BAA7-55C35B4413A6}" srcId="{7116D120-C1AD-44F4-B1CA-E3A765ABBDE2}" destId="{A6777A95-DF48-41EB-9203-092689198CE0}" srcOrd="6" destOrd="0" parTransId="{0A7B9D3B-5459-4AEC-B827-F85872FC1E27}" sibTransId="{C4B7BE14-A039-4058-ABFC-216106D42FDB}"/>
    <dgm:cxn modelId="{186CA68D-F6ED-433C-BDDF-55B864E8B47F}" srcId="{7116D120-C1AD-44F4-B1CA-E3A765ABBDE2}" destId="{1C11F81C-921C-42E7-8456-8D309EA24AD1}" srcOrd="2" destOrd="0" parTransId="{4FF22FA8-DEE7-4541-8480-3DD3DB7D917B}" sibTransId="{2432EA7E-932E-419C-B8BD-00F7D015026D}"/>
    <dgm:cxn modelId="{8CD03FD1-5DB2-425E-BF9D-544DB46BA51B}" srcId="{7116D120-C1AD-44F4-B1CA-E3A765ABBDE2}" destId="{B5C1B84C-AFD2-454D-ABD2-C901AA2E3FAE}" srcOrd="4" destOrd="0" parTransId="{86B4BC69-F849-4CC0-9137-BFF3BBBA68C2}" sibTransId="{4F656FB3-E671-4D21-9986-40F12007FF68}"/>
    <dgm:cxn modelId="{6AB19408-287A-484A-B981-DACD13CFDCB4}" srcId="{7116D120-C1AD-44F4-B1CA-E3A765ABBDE2}" destId="{81768235-4249-4D7D-8ECA-2C3BB967AA88}" srcOrd="3" destOrd="0" parTransId="{849E7F77-3395-483C-88D6-07C9BD129017}" sibTransId="{338D7685-76F2-4A80-97F9-CC36C91EDB07}"/>
    <dgm:cxn modelId="{C6F0D264-09CE-47FD-93FE-62D79DADACFE}" srcId="{6997CE60-DC92-4A42-8591-F697823FBBBC}" destId="{B5078945-F494-49C9-8869-FE886EB8DC85}" srcOrd="1" destOrd="0" parTransId="{06051E0B-486F-4BF1-91B4-9EB2998019A1}" sibTransId="{D7303235-5348-4E58-A007-42DAAFE69612}"/>
    <dgm:cxn modelId="{D9701706-7482-4AE7-907F-1297B1D196ED}" type="presOf" srcId="{7116D120-C1AD-44F4-B1CA-E3A765ABBDE2}" destId="{3AFFEE6D-17B9-4645-9CC5-E67529586DA9}" srcOrd="0" destOrd="0" presId="urn:microsoft.com/office/officeart/2005/8/layout/vList6"/>
    <dgm:cxn modelId="{95BD113A-162D-44F0-A24D-BFC09FC47F9F}" srcId="{7116D120-C1AD-44F4-B1CA-E3A765ABBDE2}" destId="{311B614F-B812-4473-823F-9BE32D4E5BFE}" srcOrd="5" destOrd="0" parTransId="{051DEDB5-9276-4464-8E05-7562D953B6BD}" sibTransId="{9088B511-A1E2-43EB-802E-5C87CEC0C7DB}"/>
    <dgm:cxn modelId="{6ECB184E-9F8E-4996-8914-9EC14718C7B5}" type="presOf" srcId="{B47B8417-2AA0-451C-B5CC-BF12E78F8B44}" destId="{6AAE08D4-519D-4135-ABD9-97189BE6E323}" srcOrd="0" destOrd="2" presId="urn:microsoft.com/office/officeart/2005/8/layout/vList6"/>
    <dgm:cxn modelId="{C09EB4F6-CEEA-4538-964C-205AF39D67A5}" type="presOf" srcId="{B662D2AD-5908-4F6C-9142-B3CBB1698B35}" destId="{3791A872-C2AA-4345-9F03-EC7686E48C2B}" srcOrd="0" destOrd="0" presId="urn:microsoft.com/office/officeart/2005/8/layout/vList6"/>
    <dgm:cxn modelId="{705B6A3A-6DEB-4C5A-B685-34E51CE49B69}" type="presOf" srcId="{264CC642-8D6F-43D0-9CE6-187199A28F21}" destId="{6AAE08D4-519D-4135-ABD9-97189BE6E323}" srcOrd="0" destOrd="3" presId="urn:microsoft.com/office/officeart/2005/8/layout/vList6"/>
    <dgm:cxn modelId="{5AD63E74-2671-4CB5-B785-42D97A11B565}" type="presOf" srcId="{1C11F81C-921C-42E7-8456-8D309EA24AD1}" destId="{21C73B51-0897-40D0-B5AA-DB455BF52619}" srcOrd="0" destOrd="2" presId="urn:microsoft.com/office/officeart/2005/8/layout/vList6"/>
    <dgm:cxn modelId="{4A6A5AD3-10D8-482B-A146-168776E5B685}" type="presOf" srcId="{81768235-4249-4D7D-8ECA-2C3BB967AA88}" destId="{21C73B51-0897-40D0-B5AA-DB455BF52619}" srcOrd="0" destOrd="3" presId="urn:microsoft.com/office/officeart/2005/8/layout/vList6"/>
    <dgm:cxn modelId="{EF53D164-C24E-4EC8-9629-5B580B2A3931}" srcId="{6997CE60-DC92-4A42-8591-F697823FBBBC}" destId="{86438AA2-DCB9-418A-B829-DECB5F74A076}" srcOrd="0" destOrd="0" parTransId="{09CBB4FE-55A6-4737-9E5E-64C5683B38D4}" sibTransId="{6DC36D96-3D2C-4FBC-833C-BD895BD825C5}"/>
    <dgm:cxn modelId="{B7B9E7EF-60A5-4B6C-B79C-E0CEF7A22163}" type="presOf" srcId="{A6777A95-DF48-41EB-9203-092689198CE0}" destId="{21C73B51-0897-40D0-B5AA-DB455BF52619}" srcOrd="0" destOrd="6" presId="urn:microsoft.com/office/officeart/2005/8/layout/vList6"/>
    <dgm:cxn modelId="{94A735B4-5A57-45C1-AEF8-8C4490D06869}" type="presOf" srcId="{D88B4276-D8DA-4B8B-8F36-262E4789A7C1}" destId="{21C73B51-0897-40D0-B5AA-DB455BF52619}" srcOrd="0" destOrd="0" presId="urn:microsoft.com/office/officeart/2005/8/layout/vList6"/>
    <dgm:cxn modelId="{C07854FB-597C-488D-B48D-BDAE942A053F}" type="presOf" srcId="{DA4F70E3-3792-4C8C-8B64-A0BED9FC5563}" destId="{6AAE08D4-519D-4135-ABD9-97189BE6E323}" srcOrd="0" destOrd="4" presId="urn:microsoft.com/office/officeart/2005/8/layout/vList6"/>
    <dgm:cxn modelId="{E4CE1381-CAAD-4600-882E-55FDE222EC05}" srcId="{B662D2AD-5908-4F6C-9142-B3CBB1698B35}" destId="{6997CE60-DC92-4A42-8591-F697823FBBBC}" srcOrd="1" destOrd="0" parTransId="{36D4B059-28E6-4AB4-A555-E9A7D4310B23}" sibTransId="{111C431C-C6FB-4550-99D7-29BB2D924A7B}"/>
    <dgm:cxn modelId="{A81141B0-4917-4B62-BFAF-ACC616A88A44}" type="presParOf" srcId="{3791A872-C2AA-4345-9F03-EC7686E48C2B}" destId="{AD5F9264-59EC-499F-952C-469D959B3B63}" srcOrd="0" destOrd="0" presId="urn:microsoft.com/office/officeart/2005/8/layout/vList6"/>
    <dgm:cxn modelId="{CDBB6C88-C263-42F1-9C1C-B8EB10AEE824}" type="presParOf" srcId="{AD5F9264-59EC-499F-952C-469D959B3B63}" destId="{3AFFEE6D-17B9-4645-9CC5-E67529586DA9}" srcOrd="0" destOrd="0" presId="urn:microsoft.com/office/officeart/2005/8/layout/vList6"/>
    <dgm:cxn modelId="{0939B2CB-7632-49BB-B99B-D486F5FE5446}" type="presParOf" srcId="{AD5F9264-59EC-499F-952C-469D959B3B63}" destId="{21C73B51-0897-40D0-B5AA-DB455BF52619}" srcOrd="1" destOrd="0" presId="urn:microsoft.com/office/officeart/2005/8/layout/vList6"/>
    <dgm:cxn modelId="{7A01A438-DB0F-4296-8C28-BF4E0F3B6F72}" type="presParOf" srcId="{3791A872-C2AA-4345-9F03-EC7686E48C2B}" destId="{411566B2-B5D2-4BC7-B19F-7EDDB25D56C5}" srcOrd="1" destOrd="0" presId="urn:microsoft.com/office/officeart/2005/8/layout/vList6"/>
    <dgm:cxn modelId="{1676EF51-5F60-4A03-963D-046307F3EBAD}" type="presParOf" srcId="{3791A872-C2AA-4345-9F03-EC7686E48C2B}" destId="{B78B1637-02A2-43B3-AA29-1A1FAE41C4B3}" srcOrd="2" destOrd="0" presId="urn:microsoft.com/office/officeart/2005/8/layout/vList6"/>
    <dgm:cxn modelId="{EBA7D7A6-A86C-44A3-BD3B-AAFB7ABB1BD5}" type="presParOf" srcId="{B78B1637-02A2-43B3-AA29-1A1FAE41C4B3}" destId="{D71C149C-8664-4175-99C7-3BB333480565}" srcOrd="0" destOrd="0" presId="urn:microsoft.com/office/officeart/2005/8/layout/vList6"/>
    <dgm:cxn modelId="{41C892B8-7A94-4BB7-89F1-B3FE35EBCD17}" type="presParOf" srcId="{B78B1637-02A2-43B3-AA29-1A1FAE41C4B3}" destId="{6AAE08D4-519D-4135-ABD9-97189BE6E32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C81EFD-4FC3-49BD-9863-16CA7A8A7F1C}" type="doc">
      <dgm:prSet loTypeId="urn:microsoft.com/office/officeart/2005/8/layout/cycle3" loCatId="cycle" qsTypeId="urn:microsoft.com/office/officeart/2005/8/quickstyle/3d2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9BE9F335-7A73-42A5-A7F8-A6D64D6F6893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Знают памятники воздвигнутые в память воинам павших в годы Великой Отечественной войны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D55234-798B-4318-B05C-BCBFCF779A7A}" type="parTrans" cxnId="{A932F823-AF46-4AA2-9AB0-B3886CBADF0C}">
      <dgm:prSet/>
      <dgm:spPr/>
      <dgm:t>
        <a:bodyPr/>
        <a:lstStyle/>
        <a:p>
          <a:endParaRPr lang="ru-RU"/>
        </a:p>
      </dgm:t>
    </dgm:pt>
    <dgm:pt modelId="{3469ADA8-EFC9-4791-B22F-6162C1760918}" type="sibTrans" cxnId="{A932F823-AF46-4AA2-9AB0-B3886CBADF0C}">
      <dgm:prSet/>
      <dgm:spPr/>
      <dgm:t>
        <a:bodyPr/>
        <a:lstStyle/>
        <a:p>
          <a:endParaRPr lang="ru-RU"/>
        </a:p>
      </dgm:t>
    </dgm:pt>
    <dgm:pt modelId="{ADB79A2F-5F18-429A-A379-709509B8C2C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Уважительное отношение к истории малой Родины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C5C638-76E2-468C-A04F-AF60097D31D6}" type="parTrans" cxnId="{118EAF9F-149C-444D-A526-E32770D26758}">
      <dgm:prSet/>
      <dgm:spPr/>
      <dgm:t>
        <a:bodyPr/>
        <a:lstStyle/>
        <a:p>
          <a:endParaRPr lang="ru-RU"/>
        </a:p>
      </dgm:t>
    </dgm:pt>
    <dgm:pt modelId="{29D56A3A-6842-405C-A526-CCEC41CD4622}" type="sibTrans" cxnId="{118EAF9F-149C-444D-A526-E32770D26758}">
      <dgm:prSet/>
      <dgm:spPr/>
      <dgm:t>
        <a:bodyPr/>
        <a:lstStyle/>
        <a:p>
          <a:endParaRPr lang="ru-RU"/>
        </a:p>
      </dgm:t>
    </dgm:pt>
    <dgm:pt modelId="{DAAC5EBE-7B7F-4FC3-9ECD-B66E0BCDD80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Потребность участвовать во всех делах на благо окружающих людей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CBACC-0582-4423-9844-81236D6CD027}" type="parTrans" cxnId="{D19C4042-3945-4D47-A268-A6B7E7F46C7A}">
      <dgm:prSet/>
      <dgm:spPr/>
      <dgm:t>
        <a:bodyPr/>
        <a:lstStyle/>
        <a:p>
          <a:endParaRPr lang="ru-RU"/>
        </a:p>
      </dgm:t>
    </dgm:pt>
    <dgm:pt modelId="{5604F8E2-AC1A-4235-8B82-7E44BD0DD92D}" type="sibTrans" cxnId="{D19C4042-3945-4D47-A268-A6B7E7F46C7A}">
      <dgm:prSet/>
      <dgm:spPr/>
      <dgm:t>
        <a:bodyPr/>
        <a:lstStyle/>
        <a:p>
          <a:endParaRPr lang="ru-RU"/>
        </a:p>
      </dgm:t>
    </dgm:pt>
    <dgm:pt modelId="{FD398245-2DBD-4713-8B33-D732E8B9AD7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Гордость за свою Родину, любовь к родному краю, уважение традиций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22FEC2-74A6-48F6-8A2F-F0F9536FA5D7}" type="parTrans" cxnId="{251C3817-3D41-433D-85EC-E37757C89C75}">
      <dgm:prSet/>
      <dgm:spPr/>
      <dgm:t>
        <a:bodyPr/>
        <a:lstStyle/>
        <a:p>
          <a:endParaRPr lang="ru-RU"/>
        </a:p>
      </dgm:t>
    </dgm:pt>
    <dgm:pt modelId="{A67DF8A2-1C26-41AC-9893-C2D4798470B4}" type="sibTrans" cxnId="{251C3817-3D41-433D-85EC-E37757C89C75}">
      <dgm:prSet/>
      <dgm:spPr/>
      <dgm:t>
        <a:bodyPr/>
        <a:lstStyle/>
        <a:p>
          <a:endParaRPr lang="ru-RU"/>
        </a:p>
      </dgm:t>
    </dgm:pt>
    <dgm:pt modelId="{572FA3F1-2B41-4AD5-B8CA-33CB07974C67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ВЫВОД: Дошкольная организация + Семья = Дошкольники 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rPr>
            <a:t>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EC4B95-A7A7-4CE7-9A0A-C7F22929056C}" type="sibTrans" cxnId="{9D50855B-B11A-4F96-95FB-87C4D67938AC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endParaRPr lang="ru-RU"/>
        </a:p>
      </dgm:t>
    </dgm:pt>
    <dgm:pt modelId="{B059C4F0-7948-489C-8C3A-1036682526C3}" type="parTrans" cxnId="{9D50855B-B11A-4F96-95FB-87C4D67938AC}">
      <dgm:prSet/>
      <dgm:spPr/>
      <dgm:t>
        <a:bodyPr/>
        <a:lstStyle/>
        <a:p>
          <a:endParaRPr lang="ru-RU"/>
        </a:p>
      </dgm:t>
    </dgm:pt>
    <dgm:pt modelId="{45CE6037-F401-44CF-A2EE-507A3E338BF7}" type="pres">
      <dgm:prSet presAssocID="{DFC81EFD-4FC3-49BD-9863-16CA7A8A7F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DF5951-C8F8-47A5-8752-E430273E50A4}" type="pres">
      <dgm:prSet presAssocID="{DFC81EFD-4FC3-49BD-9863-16CA7A8A7F1C}" presName="cycle" presStyleCnt="0"/>
      <dgm:spPr/>
      <dgm:t>
        <a:bodyPr/>
        <a:lstStyle/>
        <a:p>
          <a:endParaRPr lang="ru-RU"/>
        </a:p>
      </dgm:t>
    </dgm:pt>
    <dgm:pt modelId="{49BDCB5B-0721-4019-9245-FDD898EDAFD7}" type="pres">
      <dgm:prSet presAssocID="{572FA3F1-2B41-4AD5-B8CA-33CB07974C67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079B4-0CC7-4A22-A857-890D1CC7FEAA}" type="pres">
      <dgm:prSet presAssocID="{A3EC4B95-A7A7-4CE7-9A0A-C7F22929056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1D9E431C-6EEC-4983-BC8C-A4E0DD7CB93C}" type="pres">
      <dgm:prSet presAssocID="{9BE9F335-7A73-42A5-A7F8-A6D64D6F6893}" presName="nodeFollowingNodes" presStyleLbl="node1" presStyleIdx="1" presStyleCnt="5" custRadScaleRad="107967" custRadScaleInc="49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9C6235-E669-4470-A139-E89426758BBC}" type="pres">
      <dgm:prSet presAssocID="{ADB79A2F-5F18-429A-A379-709509B8C2C6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ACE04-F541-4707-BCD6-145BE331B93A}" type="pres">
      <dgm:prSet presAssocID="{DAAC5EBE-7B7F-4FC3-9ECD-B66E0BCDD80B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0790B-477B-434A-BBE7-589129FA7FC5}" type="pres">
      <dgm:prSet presAssocID="{FD398245-2DBD-4713-8B33-D732E8B9AD72}" presName="nodeFollowingNodes" presStyleLbl="node1" presStyleIdx="4" presStyleCnt="5" custRadScaleRad="109455" custRadScaleInc="-48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32F823-AF46-4AA2-9AB0-B3886CBADF0C}" srcId="{DFC81EFD-4FC3-49BD-9863-16CA7A8A7F1C}" destId="{9BE9F335-7A73-42A5-A7F8-A6D64D6F6893}" srcOrd="1" destOrd="0" parTransId="{79D55234-798B-4318-B05C-BCBFCF779A7A}" sibTransId="{3469ADA8-EFC9-4791-B22F-6162C1760918}"/>
    <dgm:cxn modelId="{CF44789F-2190-413C-B22B-0F6AF9C64959}" type="presOf" srcId="{FD398245-2DBD-4713-8B33-D732E8B9AD72}" destId="{68D0790B-477B-434A-BBE7-589129FA7FC5}" srcOrd="0" destOrd="0" presId="urn:microsoft.com/office/officeart/2005/8/layout/cycle3"/>
    <dgm:cxn modelId="{29850D4A-0DD9-4C31-B819-A55AB300E5AE}" type="presOf" srcId="{A3EC4B95-A7A7-4CE7-9A0A-C7F22929056C}" destId="{905079B4-0CC7-4A22-A857-890D1CC7FEAA}" srcOrd="0" destOrd="0" presId="urn:microsoft.com/office/officeart/2005/8/layout/cycle3"/>
    <dgm:cxn modelId="{B1485639-2999-44E0-9700-C904859E4AB9}" type="presOf" srcId="{572FA3F1-2B41-4AD5-B8CA-33CB07974C67}" destId="{49BDCB5B-0721-4019-9245-FDD898EDAFD7}" srcOrd="0" destOrd="0" presId="urn:microsoft.com/office/officeart/2005/8/layout/cycle3"/>
    <dgm:cxn modelId="{F8017569-C9E4-4FD7-8648-BDE19E4708D0}" type="presOf" srcId="{DFC81EFD-4FC3-49BD-9863-16CA7A8A7F1C}" destId="{45CE6037-F401-44CF-A2EE-507A3E338BF7}" srcOrd="0" destOrd="0" presId="urn:microsoft.com/office/officeart/2005/8/layout/cycle3"/>
    <dgm:cxn modelId="{9D50855B-B11A-4F96-95FB-87C4D67938AC}" srcId="{DFC81EFD-4FC3-49BD-9863-16CA7A8A7F1C}" destId="{572FA3F1-2B41-4AD5-B8CA-33CB07974C67}" srcOrd="0" destOrd="0" parTransId="{B059C4F0-7948-489C-8C3A-1036682526C3}" sibTransId="{A3EC4B95-A7A7-4CE7-9A0A-C7F22929056C}"/>
    <dgm:cxn modelId="{118EAF9F-149C-444D-A526-E32770D26758}" srcId="{DFC81EFD-4FC3-49BD-9863-16CA7A8A7F1C}" destId="{ADB79A2F-5F18-429A-A379-709509B8C2C6}" srcOrd="2" destOrd="0" parTransId="{81C5C638-76E2-468C-A04F-AF60097D31D6}" sibTransId="{29D56A3A-6842-405C-A526-CCEC41CD4622}"/>
    <dgm:cxn modelId="{A6AE0C21-5724-458C-81A6-4A5247DE845B}" type="presOf" srcId="{9BE9F335-7A73-42A5-A7F8-A6D64D6F6893}" destId="{1D9E431C-6EEC-4983-BC8C-A4E0DD7CB93C}" srcOrd="0" destOrd="0" presId="urn:microsoft.com/office/officeart/2005/8/layout/cycle3"/>
    <dgm:cxn modelId="{251C3817-3D41-433D-85EC-E37757C89C75}" srcId="{DFC81EFD-4FC3-49BD-9863-16CA7A8A7F1C}" destId="{FD398245-2DBD-4713-8B33-D732E8B9AD72}" srcOrd="4" destOrd="0" parTransId="{4F22FEC2-74A6-48F6-8A2F-F0F9536FA5D7}" sibTransId="{A67DF8A2-1C26-41AC-9893-C2D4798470B4}"/>
    <dgm:cxn modelId="{921EF014-97A4-48A9-B353-47B248433CC8}" type="presOf" srcId="{ADB79A2F-5F18-429A-A379-709509B8C2C6}" destId="{619C6235-E669-4470-A139-E89426758BBC}" srcOrd="0" destOrd="0" presId="urn:microsoft.com/office/officeart/2005/8/layout/cycle3"/>
    <dgm:cxn modelId="{5208EC20-7CC4-43E4-82A4-BD53275E3731}" type="presOf" srcId="{DAAC5EBE-7B7F-4FC3-9ECD-B66E0BCDD80B}" destId="{E29ACE04-F541-4707-BCD6-145BE331B93A}" srcOrd="0" destOrd="0" presId="urn:microsoft.com/office/officeart/2005/8/layout/cycle3"/>
    <dgm:cxn modelId="{D19C4042-3945-4D47-A268-A6B7E7F46C7A}" srcId="{DFC81EFD-4FC3-49BD-9863-16CA7A8A7F1C}" destId="{DAAC5EBE-7B7F-4FC3-9ECD-B66E0BCDD80B}" srcOrd="3" destOrd="0" parTransId="{38BCBACC-0582-4423-9844-81236D6CD027}" sibTransId="{5604F8E2-AC1A-4235-8B82-7E44BD0DD92D}"/>
    <dgm:cxn modelId="{314F5FF3-37EC-40D4-A86F-56A85B17237B}" type="presParOf" srcId="{45CE6037-F401-44CF-A2EE-507A3E338BF7}" destId="{1FDF5951-C8F8-47A5-8752-E430273E50A4}" srcOrd="0" destOrd="0" presId="urn:microsoft.com/office/officeart/2005/8/layout/cycle3"/>
    <dgm:cxn modelId="{0B52A2FB-3445-4BDE-BD1C-F67745F228D8}" type="presParOf" srcId="{1FDF5951-C8F8-47A5-8752-E430273E50A4}" destId="{49BDCB5B-0721-4019-9245-FDD898EDAFD7}" srcOrd="0" destOrd="0" presId="urn:microsoft.com/office/officeart/2005/8/layout/cycle3"/>
    <dgm:cxn modelId="{41F532BA-5AF6-4F3F-B363-D52247941F44}" type="presParOf" srcId="{1FDF5951-C8F8-47A5-8752-E430273E50A4}" destId="{905079B4-0CC7-4A22-A857-890D1CC7FEAA}" srcOrd="1" destOrd="0" presId="urn:microsoft.com/office/officeart/2005/8/layout/cycle3"/>
    <dgm:cxn modelId="{0C919EE4-53A7-49C2-AB36-76DAF183A08A}" type="presParOf" srcId="{1FDF5951-C8F8-47A5-8752-E430273E50A4}" destId="{1D9E431C-6EEC-4983-BC8C-A4E0DD7CB93C}" srcOrd="2" destOrd="0" presId="urn:microsoft.com/office/officeart/2005/8/layout/cycle3"/>
    <dgm:cxn modelId="{9012D1A9-5E76-45DD-871F-95F27F38560A}" type="presParOf" srcId="{1FDF5951-C8F8-47A5-8752-E430273E50A4}" destId="{619C6235-E669-4470-A139-E89426758BBC}" srcOrd="3" destOrd="0" presId="urn:microsoft.com/office/officeart/2005/8/layout/cycle3"/>
    <dgm:cxn modelId="{464F0BDA-377C-41DD-A41C-E37690103EAF}" type="presParOf" srcId="{1FDF5951-C8F8-47A5-8752-E430273E50A4}" destId="{E29ACE04-F541-4707-BCD6-145BE331B93A}" srcOrd="4" destOrd="0" presId="urn:microsoft.com/office/officeart/2005/8/layout/cycle3"/>
    <dgm:cxn modelId="{C8A41496-855B-4E6C-97AA-CBDABC03C3CD}" type="presParOf" srcId="{1FDF5951-C8F8-47A5-8752-E430273E50A4}" destId="{68D0790B-477B-434A-BBE7-589129FA7FC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73B51-0897-40D0-B5AA-DB455BF52619}">
      <dsp:nvSpPr>
        <dsp:cNvPr id="0" name=""/>
        <dsp:cNvSpPr/>
      </dsp:nvSpPr>
      <dsp:spPr>
        <a:xfrm>
          <a:off x="2754699" y="0"/>
          <a:ext cx="5814252" cy="2987002"/>
        </a:xfrm>
        <a:prstGeom prst="rightArrow">
          <a:avLst>
            <a:gd name="adj1" fmla="val 75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334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Тематические занятия, игровые ситуации, беседы </a:t>
          </a:r>
          <a:endParaRPr lang="ru-RU" sz="1650" kern="1200" dirty="0"/>
        </a:p>
        <a:p>
          <a:pPr marL="171450" lvl="1" indent="-171450" algn="l" defTabSz="7334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Просмотр презентаций</a:t>
          </a:r>
          <a:endParaRPr lang="ru-RU" sz="16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334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Чтение произведений художественной литературы</a:t>
          </a:r>
          <a:endParaRPr lang="ru-RU" sz="16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334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Тематическая экскурсия в детскую библиотеку №22</a:t>
          </a:r>
          <a:endParaRPr lang="ru-RU" sz="16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334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Акции «Письмо солдату» и «Письмо ветерану»</a:t>
          </a:r>
          <a:endParaRPr lang="ru-RU" sz="16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334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5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Экскурсия в музей военной техники «Боевая слава Урала», В. Пышма </a:t>
          </a:r>
          <a:endParaRPr lang="ru-RU" sz="16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54699" y="373375"/>
        <a:ext cx="4694126" cy="2240252"/>
      </dsp:txXfrm>
    </dsp:sp>
    <dsp:sp modelId="{3AFFEE6D-17B9-4645-9CC5-E67529586DA9}">
      <dsp:nvSpPr>
        <dsp:cNvPr id="0" name=""/>
        <dsp:cNvSpPr/>
      </dsp:nvSpPr>
      <dsp:spPr>
        <a:xfrm>
          <a:off x="0" y="613116"/>
          <a:ext cx="2753015" cy="192171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детьми</a:t>
          </a:r>
          <a:endParaRPr lang="ru-RU" sz="2400" b="1" i="0" kern="1200" dirty="0"/>
        </a:p>
      </dsp:txBody>
      <dsp:txXfrm>
        <a:off x="93810" y="706926"/>
        <a:ext cx="2565395" cy="1734094"/>
      </dsp:txXfrm>
    </dsp:sp>
    <dsp:sp modelId="{6AAE08D4-519D-4135-ABD9-97189BE6E323}">
      <dsp:nvSpPr>
        <dsp:cNvPr id="0" name=""/>
        <dsp:cNvSpPr/>
      </dsp:nvSpPr>
      <dsp:spPr>
        <a:xfrm>
          <a:off x="2800245" y="2991167"/>
          <a:ext cx="5768706" cy="2806726"/>
        </a:xfrm>
        <a:prstGeom prst="rightArrow">
          <a:avLst>
            <a:gd name="adj1" fmla="val 75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 z="-190500" extrusionH="127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Родительское собрание посвященное основным аспектам патриотического воспитания;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Оформление стенда «Помню и горжусь», уголков Славы, уголков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Изготовление папок-передвижек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 «Патриотического центра»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Экскурсии к памятниками, посвященными событиям  Великой Отечественной войны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0245" y="3342008"/>
        <a:ext cx="4716184" cy="2105044"/>
      </dsp:txXfrm>
    </dsp:sp>
    <dsp:sp modelId="{D71C149C-8664-4175-99C7-3BB333480565}">
      <dsp:nvSpPr>
        <dsp:cNvPr id="0" name=""/>
        <dsp:cNvSpPr/>
      </dsp:nvSpPr>
      <dsp:spPr>
        <a:xfrm>
          <a:off x="0" y="3315938"/>
          <a:ext cx="2797019" cy="192171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Совместно с родителями</a:t>
          </a:r>
          <a:endParaRPr lang="ru-RU" sz="2400" b="1" i="0" kern="1200" dirty="0"/>
        </a:p>
      </dsp:txBody>
      <dsp:txXfrm>
        <a:off x="93810" y="3409748"/>
        <a:ext cx="2609399" cy="17340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079B4-0CC7-4A22-A857-890D1CC7FEAA}">
      <dsp:nvSpPr>
        <dsp:cNvPr id="0" name=""/>
        <dsp:cNvSpPr/>
      </dsp:nvSpPr>
      <dsp:spPr>
        <a:xfrm>
          <a:off x="1195112" y="-39098"/>
          <a:ext cx="6178727" cy="6178727"/>
        </a:xfrm>
        <a:prstGeom prst="circularArrow">
          <a:avLst>
            <a:gd name="adj1" fmla="val 5544"/>
            <a:gd name="adj2" fmla="val 330680"/>
            <a:gd name="adj3" fmla="val 13760816"/>
            <a:gd name="adj4" fmla="val 17395166"/>
            <a:gd name="adj5" fmla="val 5757"/>
          </a:avLst>
        </a:prstGeom>
        <a:solidFill>
          <a:schemeClr val="lt1"/>
        </a:solidFill>
        <a:ln w="381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49BDCB5B-0721-4019-9245-FDD898EDAFD7}">
      <dsp:nvSpPr>
        <dsp:cNvPr id="0" name=""/>
        <dsp:cNvSpPr/>
      </dsp:nvSpPr>
      <dsp:spPr>
        <a:xfrm>
          <a:off x="2828423" y="847"/>
          <a:ext cx="2912104" cy="1456052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ВЫВОД: Дошкольная организация + Семья = Дошкольники  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rPr>
            <a:t>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9502" y="71926"/>
        <a:ext cx="2769946" cy="1313894"/>
      </dsp:txXfrm>
    </dsp:sp>
    <dsp:sp modelId="{1D9E431C-6EEC-4983-BC8C-A4E0DD7CB93C}">
      <dsp:nvSpPr>
        <dsp:cNvPr id="0" name=""/>
        <dsp:cNvSpPr/>
      </dsp:nvSpPr>
      <dsp:spPr>
        <a:xfrm>
          <a:off x="5616633" y="3200150"/>
          <a:ext cx="2912104" cy="1456052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Знают памятники воздвигнутые в память воинам павших в годы Великой Отечественной войны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87712" y="3271229"/>
        <a:ext cx="2769946" cy="1313894"/>
      </dsp:txXfrm>
    </dsp:sp>
    <dsp:sp modelId="{619C6235-E669-4470-A139-E89426758BBC}">
      <dsp:nvSpPr>
        <dsp:cNvPr id="0" name=""/>
        <dsp:cNvSpPr/>
      </dsp:nvSpPr>
      <dsp:spPr>
        <a:xfrm>
          <a:off x="4377150" y="4767339"/>
          <a:ext cx="2912104" cy="1456052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Уважительное отношение к истории малой Родины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8229" y="4838418"/>
        <a:ext cx="2769946" cy="1313894"/>
      </dsp:txXfrm>
    </dsp:sp>
    <dsp:sp modelId="{E29ACE04-F541-4707-BCD6-145BE331B93A}">
      <dsp:nvSpPr>
        <dsp:cNvPr id="0" name=""/>
        <dsp:cNvSpPr/>
      </dsp:nvSpPr>
      <dsp:spPr>
        <a:xfrm>
          <a:off x="1279696" y="4767339"/>
          <a:ext cx="2912104" cy="1456052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Потребность участвовать во всех делах на благо окружающих людей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0775" y="4838418"/>
        <a:ext cx="2769946" cy="1313894"/>
      </dsp:txXfrm>
    </dsp:sp>
    <dsp:sp modelId="{68D0790B-477B-434A-BBE7-589129FA7FC5}">
      <dsp:nvSpPr>
        <dsp:cNvPr id="0" name=""/>
        <dsp:cNvSpPr/>
      </dsp:nvSpPr>
      <dsp:spPr>
        <a:xfrm>
          <a:off x="8" y="3199076"/>
          <a:ext cx="2912104" cy="1456052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Гордость за свою Родину, любовь к родному краю, уважение традиций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087" y="3270155"/>
        <a:ext cx="2769946" cy="1313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357B0-D405-44BB-815D-CB2B81EA5A9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6B3BD-FD35-4D2C-A7B0-16C39D153E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41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6B3BD-FD35-4D2C-A7B0-16C39D153ED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781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6B3BD-FD35-4D2C-A7B0-16C39D153ED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68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FE7CB-F783-48D5-8AC2-83D8C6575E6E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EEF2F-D065-470E-8E6E-141E1DFC7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.pn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4c.ru/67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metodkabinet.eu/BGM/Temkatalog/TemKollekzii_9_may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4.bp.blogspot.com/-W6F5izhoTe8/VT5zBsTW5JI/AAAAAAAAAQg/YZm86QRGPrg/s1600/cebe11a5638b2070a7a82d5bd743ec9e.jp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60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5017"/>
            <a:ext cx="5400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ДЕПАРТАМЕНТ ОБРАЗОВАНИЯ Г. ЕКАТЕРИНБУРГА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УЧРЕДЕНИЕ -   ДЕТСКИЙ САД № 497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489" y="1348551"/>
            <a:ext cx="4100264" cy="51047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45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5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«Памятники Победы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Уланова Светлана Николаевна</a:t>
            </a:r>
          </a:p>
          <a:p>
            <a:pPr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23" y="429"/>
            <a:ext cx="2221913" cy="2232248"/>
          </a:xfrm>
          <a:prstGeom prst="rect">
            <a:avLst/>
          </a:prstGeom>
          <a:noFill/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5784" y="2996952"/>
            <a:ext cx="3668216" cy="3668216"/>
          </a:xfrm>
          <a:prstGeom prst="rect">
            <a:avLst/>
          </a:prstGeom>
          <a:noFill/>
        </p:spPr>
      </p:pic>
      <p:sp>
        <p:nvSpPr>
          <p:cNvPr id="12" name="Содержимое 2"/>
          <p:cNvSpPr>
            <a:spLocks noGrp="1"/>
          </p:cNvSpPr>
          <p:nvPr>
            <p:ph sz="half" idx="1"/>
          </p:nvPr>
        </p:nvSpPr>
        <p:spPr>
          <a:xfrm>
            <a:off x="4579752" y="1988840"/>
            <a:ext cx="3701886" cy="198428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Педагогический проект для воспитанников старшего возраста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https://avatars.mds.yandex.net/get-pdb/1726346/0763451e-c5da-442c-9d8e-2ddf925f6f64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836712"/>
            <a:ext cx="1621406" cy="14139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29925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568952" cy="844526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кскурсия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детскую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библиотеку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«История Свердловска: город в годы войны»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4" y="-3340"/>
            <a:ext cx="2221913" cy="2232248"/>
          </a:xfrm>
          <a:prstGeom prst="rect">
            <a:avLst/>
          </a:prstGeom>
          <a:noFill/>
        </p:spPr>
      </p:pic>
      <p:pic>
        <p:nvPicPr>
          <p:cNvPr id="1026" name="Picture 2" descr="C:\Users\света\Documents\люлю урал мой край родной\библиотека конкурс\IMG_20190911_101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83940"/>
            <a:ext cx="5937692" cy="3339952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вета\Documents\люлю урал мой край родной\библиотека конкурс\IMG_20190911_1023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25144"/>
            <a:ext cx="3249390" cy="1827783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а\Documents\11 группа\11 гр. библиотека\фото библиотека\DSCN67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84247"/>
            <a:ext cx="2808312" cy="2106235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вета\Documents\африка, библиотека\библиотека африка\IMG_20190912_1105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1988840"/>
            <a:ext cx="2208245" cy="1656184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-29569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5749" y="0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124744"/>
            <a:ext cx="3672408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Изготовление обелисков из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легоконструктора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361" y="0"/>
            <a:ext cx="2221913" cy="2232248"/>
          </a:xfrm>
          <a:prstGeom prst="rect">
            <a:avLst/>
          </a:prstGeom>
          <a:noFill/>
        </p:spPr>
      </p:pic>
      <p:pic>
        <p:nvPicPr>
          <p:cNvPr id="5122" name="Picture 2" descr="C:\Users\Sv\Documents\IMG_20191007_101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840" y="2499331"/>
            <a:ext cx="3200355" cy="1800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123" name="Picture 3" descr="C:\Users\Sv\Documents\IMG_20191007_1016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0106" y="1004690"/>
            <a:ext cx="1866109" cy="28435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124" name="Picture 4" descr="C:\Users\Sv\Documents\IMG_20191007_1014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7616" y="871590"/>
            <a:ext cx="1916832" cy="32311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125" name="Picture 5" descr="C:\Users\Sv\Documents\IMG_20191007_101338.jpg"/>
          <p:cNvPicPr>
            <a:picLocks noChangeAspect="1" noChangeArrowheads="1"/>
          </p:cNvPicPr>
          <p:nvPr/>
        </p:nvPicPr>
        <p:blipFill>
          <a:blip r:embed="rId7" cstate="print"/>
          <a:srcRect b="32933"/>
          <a:stretch>
            <a:fillRect/>
          </a:stretch>
        </p:blipFill>
        <p:spPr bwMode="auto">
          <a:xfrm flipH="1">
            <a:off x="3707904" y="3933056"/>
            <a:ext cx="1872208" cy="22322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2" name="Picture 2" descr="C:\Users\Sv\Documents\фото проект октябрь\IMG_20191008_1115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2840" y="4437112"/>
            <a:ext cx="3072341" cy="17281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3" name="Picture 3" descr="C:\Users\Sv\Documents\фото проект октябрь\IMG_20191008_1116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89742" y="4299531"/>
            <a:ext cx="3200355" cy="1800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15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3865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707" y="1035206"/>
            <a:ext cx="5688632" cy="500141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Изготовление памятников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 подручного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769" y="14077"/>
            <a:ext cx="2221913" cy="2232248"/>
          </a:xfrm>
          <a:prstGeom prst="rect">
            <a:avLst/>
          </a:prstGeom>
          <a:noFill/>
        </p:spPr>
      </p:pic>
      <p:pic>
        <p:nvPicPr>
          <p:cNvPr id="6147" name="Picture 3" descr="C:\Users\Sv\Documents\IMG_20191007_105146.jpg"/>
          <p:cNvPicPr>
            <a:picLocks noChangeAspect="1" noChangeArrowheads="1"/>
          </p:cNvPicPr>
          <p:nvPr/>
        </p:nvPicPr>
        <p:blipFill>
          <a:blip r:embed="rId4" cstate="print"/>
          <a:srcRect r="25628"/>
          <a:stretch>
            <a:fillRect/>
          </a:stretch>
        </p:blipFill>
        <p:spPr bwMode="auto">
          <a:xfrm>
            <a:off x="5364088" y="980728"/>
            <a:ext cx="2678716" cy="20260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098" name="Picture 2" descr="C:\Users\Sv\Documents\фото проект октябрь\IMG_20191007_181009.jpg"/>
          <p:cNvPicPr>
            <a:picLocks noChangeAspect="1" noChangeArrowheads="1"/>
          </p:cNvPicPr>
          <p:nvPr/>
        </p:nvPicPr>
        <p:blipFill>
          <a:blip r:embed="rId5" cstate="print"/>
          <a:srcRect t="28137" b="24969"/>
          <a:stretch>
            <a:fillRect/>
          </a:stretch>
        </p:blipFill>
        <p:spPr bwMode="auto">
          <a:xfrm>
            <a:off x="3347864" y="3140968"/>
            <a:ext cx="2808490" cy="23413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099" name="Picture 3" descr="C:\Users\Sv\Documents\фото проект октябрь\IMG_20191007_18104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 cstate="print"/>
          <a:srcRect t="18882" b="10965"/>
          <a:stretch/>
        </p:blipFill>
        <p:spPr bwMode="auto">
          <a:xfrm>
            <a:off x="611560" y="2564904"/>
            <a:ext cx="2626332" cy="32754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0" name="Picture 2" descr="F:\IMG_20191007_181025.jpg"/>
          <p:cNvPicPr>
            <a:picLocks noChangeAspect="1" noChangeArrowheads="1"/>
          </p:cNvPicPr>
          <p:nvPr/>
        </p:nvPicPr>
        <p:blipFill>
          <a:blip r:embed="rId7" cstate="print"/>
          <a:srcRect t="14723" b="20498"/>
          <a:stretch>
            <a:fillRect/>
          </a:stretch>
        </p:blipFill>
        <p:spPr bwMode="auto">
          <a:xfrm>
            <a:off x="6444208" y="3212976"/>
            <a:ext cx="2313484" cy="2664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2924944"/>
            <a:ext cx="3668216" cy="36682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740" y="5900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9216" y="928290"/>
            <a:ext cx="3672408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Выставка обелисков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67" y="38753"/>
            <a:ext cx="2221913" cy="2232248"/>
          </a:xfrm>
          <a:prstGeom prst="rect">
            <a:avLst/>
          </a:prstGeom>
          <a:noFill/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5784" y="3189784"/>
            <a:ext cx="3668216" cy="3668216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490509"/>
            <a:ext cx="2775082" cy="156098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4173" y="3045191"/>
            <a:ext cx="2495933" cy="1403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212945"/>
            <a:ext cx="2688300" cy="151216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95359" y="4437112"/>
            <a:ext cx="3200357" cy="1800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 t="30954"/>
          <a:stretch>
            <a:fillRect/>
          </a:stretch>
        </p:blipFill>
        <p:spPr bwMode="auto">
          <a:xfrm>
            <a:off x="4932040" y="916558"/>
            <a:ext cx="3873282" cy="150432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30" name="Picture 6" descr="C:\Users\Sv\Documents\фото проект октябрь\IMG_20191007_1809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195998"/>
            <a:ext cx="1670235" cy="29693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31" name="Picture 7" descr="C:\Users\Sv\Documents\фото проект октябрь\IMG_20191007_181025.jpg"/>
          <p:cNvPicPr>
            <a:picLocks noChangeAspect="1" noChangeArrowheads="1"/>
          </p:cNvPicPr>
          <p:nvPr/>
        </p:nvPicPr>
        <p:blipFill>
          <a:blip r:embed="rId11" cstate="print"/>
          <a:srcRect b="20588"/>
          <a:stretch>
            <a:fillRect/>
          </a:stretch>
        </p:blipFill>
        <p:spPr bwMode="auto">
          <a:xfrm>
            <a:off x="2267744" y="4560199"/>
            <a:ext cx="1481332" cy="20912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85309" y="2420888"/>
            <a:ext cx="2124237" cy="119488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31467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000298"/>
            <a:ext cx="4680520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Представление проектов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20"/>
            <a:ext cx="2221913" cy="2232248"/>
          </a:xfrm>
          <a:prstGeom prst="rect">
            <a:avLst/>
          </a:prstGeom>
          <a:noFill/>
        </p:spPr>
      </p:pic>
      <p:pic>
        <p:nvPicPr>
          <p:cNvPr id="11" name="Picture 5" descr="C:\Users\Sv\Documents\фото октябрь начало\IMG_20191003_105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92796"/>
            <a:ext cx="3776421" cy="21242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2" name="Picture 6" descr="C:\Users\Sv\Documents\фото октябрь начало\IMG_20191003_1057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2452" y="4437112"/>
            <a:ext cx="3530615" cy="198597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t="4849" b="20018"/>
          <a:stretch/>
        </p:blipFill>
        <p:spPr bwMode="auto">
          <a:xfrm>
            <a:off x="5571029" y="1124744"/>
            <a:ext cx="2385345" cy="31861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9" name="Picture 3" descr="C:\Users\Sv\Documents\фото октябрь начало\IMG_20191003_1054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3891300"/>
            <a:ext cx="4225583" cy="23768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63949"/>
            <a:ext cx="532859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Хорис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Трофима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118" y="0"/>
            <a:ext cx="2221913" cy="2232248"/>
          </a:xfrm>
          <a:prstGeom prst="rect">
            <a:avLst/>
          </a:prstGeom>
          <a:noFill/>
        </p:spPr>
      </p:pic>
      <p:pic>
        <p:nvPicPr>
          <p:cNvPr id="1027" name="Picture 3" descr="C:\Users\Sv\Documents\фото сентябрь 2я половина\IMG-20190915-WA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628800"/>
            <a:ext cx="3174690" cy="42329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5784" y="2924944"/>
            <a:ext cx="3668216" cy="3668216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1043608" y="980728"/>
            <a:ext cx="3744416" cy="5184575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Мамаева Эдика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Picture 3" descr="C:\Users\Sv\Documents\фото сентябрь 2я половина\IMG-20190915-WA0011.jpg"/>
          <p:cNvPicPr>
            <a:picLocks noChangeAspect="1" noChangeArrowheads="1"/>
          </p:cNvPicPr>
          <p:nvPr/>
        </p:nvPicPr>
        <p:blipFill>
          <a:blip r:embed="rId6" cstate="print"/>
          <a:srcRect r="15335"/>
          <a:stretch>
            <a:fillRect/>
          </a:stretch>
        </p:blipFill>
        <p:spPr bwMode="auto">
          <a:xfrm>
            <a:off x="844143" y="2132856"/>
            <a:ext cx="3744416" cy="41764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7507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3716" y="928290"/>
            <a:ext cx="3380184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Колегова Алёши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8024" y="928290"/>
            <a:ext cx="4038600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</a:p>
          <a:p>
            <a:pPr algn="ctr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Боталова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Артёма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4" y="154235"/>
            <a:ext cx="2221913" cy="2232248"/>
          </a:xfrm>
          <a:prstGeom prst="rect">
            <a:avLst/>
          </a:prstGeom>
          <a:noFill/>
        </p:spPr>
      </p:pic>
      <p:pic>
        <p:nvPicPr>
          <p:cNvPr id="3074" name="Picture 2" descr="C:\Users\Sv\Documents\фото сентябрь 2я половина\IMG-20190915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060848"/>
            <a:ext cx="3168352" cy="42732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076" name="Picture 4" descr="C:\Users\Sv\Documents\фото сентябрь 2я половина\IMG-20190915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061525"/>
            <a:ext cx="3185846" cy="42477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5784" y="2924944"/>
            <a:ext cx="3668216" cy="36682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52248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404" y="928290"/>
            <a:ext cx="3812232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</a:p>
          <a:p>
            <a:pPr algn="ctr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Перминовой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Кати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3" y="1858"/>
            <a:ext cx="2221913" cy="2232248"/>
          </a:xfrm>
          <a:prstGeom prst="rect">
            <a:avLst/>
          </a:prstGeom>
          <a:noFill/>
        </p:spPr>
      </p:pic>
      <p:pic>
        <p:nvPicPr>
          <p:cNvPr id="10" name="Picture 3" descr="C:\Users\Sv\Documents\фото сентябрь 2я половина\IMG-20190915-WA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036845"/>
            <a:ext cx="3168352" cy="42244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Фроловой Лиды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v\Documents\проект\IMG-20190916-WA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988839"/>
            <a:ext cx="3096344" cy="41284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5784" y="2996952"/>
            <a:ext cx="3668216" cy="36682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4624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3568" y="1124744"/>
            <a:ext cx="3812232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Воробьёвой Киры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0107" y="836712"/>
            <a:ext cx="4038600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</a:p>
          <a:p>
            <a:pPr algn="ctr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Соломеиной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4" y="429"/>
            <a:ext cx="2221913" cy="2232248"/>
          </a:xfrm>
          <a:prstGeom prst="rect">
            <a:avLst/>
          </a:prstGeom>
          <a:noFill/>
        </p:spPr>
      </p:pic>
      <p:pic>
        <p:nvPicPr>
          <p:cNvPr id="2050" name="Picture 2" descr="C:\Users\Sv\Documents\проект\IMG-20190918-WA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132855"/>
            <a:ext cx="3096344" cy="41284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1" name="Picture 3" descr="C:\Users\Sv\Documents\проект\IMG-20190921-WA0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916831"/>
            <a:ext cx="3168352" cy="42244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780928"/>
            <a:ext cx="3668216" cy="36682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3748" y="101022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3568" y="1124744"/>
            <a:ext cx="3812232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Пирожковой Софьи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 Жуковой Ксюши</a:t>
            </a: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83" y="17846"/>
            <a:ext cx="2221913" cy="2232248"/>
          </a:xfrm>
          <a:prstGeom prst="rect">
            <a:avLst/>
          </a:prstGeom>
          <a:noFill/>
        </p:spPr>
      </p:pic>
      <p:pic>
        <p:nvPicPr>
          <p:cNvPr id="3075" name="Picture 3" descr="C:\Users\Sv\Documents\проект\IMG-20190921-WA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060847"/>
            <a:ext cx="3096344" cy="41284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076" name="Picture 4" descr="C:\Users\Sv\Documents\проект\IMG-20190921-WA0003.jpg"/>
          <p:cNvPicPr>
            <a:picLocks noChangeAspect="1" noChangeArrowheads="1"/>
          </p:cNvPicPr>
          <p:nvPr/>
        </p:nvPicPr>
        <p:blipFill>
          <a:blip r:embed="rId5" cstate="print"/>
          <a:srcRect l="17295" r="20445"/>
          <a:stretch>
            <a:fillRect/>
          </a:stretch>
        </p:blipFill>
        <p:spPr bwMode="auto">
          <a:xfrm>
            <a:off x="5004048" y="1772816"/>
            <a:ext cx="3408653" cy="41061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5784" y="2996952"/>
            <a:ext cx="3668216" cy="36682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1867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1121971"/>
            <a:ext cx="3672408" cy="406531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Актуальность</a:t>
            </a:r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Детям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которых нет достаточного количества знаний о родной стране, трудно сформировать уважительное отношение к ней.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Чем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ребёнок с детства будет знать 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городе, тем ближе и роднее будет становиться ему Родина, Россия.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Нужно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детства знакомить детей 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культурными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природными объектами.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Одними из таких, являются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героям Великой Отечественной войны.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14" y="28243"/>
            <a:ext cx="2221913" cy="2232248"/>
          </a:xfrm>
          <a:prstGeom prst="rect">
            <a:avLst/>
          </a:prstGeom>
          <a:noFill/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154629"/>
            <a:ext cx="3668216" cy="3668216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4860031" y="1124744"/>
            <a:ext cx="3600401" cy="4425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1628800"/>
            <a:ext cx="36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воспитании чувства патриотизма у подрастающего поколения важное место занимает изучение памятников, увековечивающих подвиг уральцев в разные исторические периоды. Это обелиски, монументы, мемориальные доски, памятники, установленные в честь тех, кто отдал жизнь, защищая Родину, а также происходит увеличение разрыва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социкультурных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связей между поколениями. Не знания расположения памятников в городе, их историю.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699"/>
            <a:ext cx="892899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4624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124744"/>
            <a:ext cx="3672408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Фотовыставка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639" y="80545"/>
            <a:ext cx="2221913" cy="2232248"/>
          </a:xfrm>
          <a:prstGeom prst="rect">
            <a:avLst/>
          </a:prstGeom>
          <a:noFill/>
        </p:spPr>
      </p:pic>
      <p:pic>
        <p:nvPicPr>
          <p:cNvPr id="1027" name="Picture 3" descr="C:\Users\Sv\Documents\IMG_20191015_113652.jpg"/>
          <p:cNvPicPr>
            <a:picLocks noChangeAspect="1" noChangeArrowheads="1"/>
          </p:cNvPicPr>
          <p:nvPr/>
        </p:nvPicPr>
        <p:blipFill>
          <a:blip r:embed="rId4" cstate="print"/>
          <a:srcRect l="14166"/>
          <a:stretch>
            <a:fillRect/>
          </a:stretch>
        </p:blipFill>
        <p:spPr bwMode="auto">
          <a:xfrm>
            <a:off x="5220072" y="980728"/>
            <a:ext cx="3186511" cy="20882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700808"/>
            <a:ext cx="4104456" cy="230875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Sv\Documents\IMG_20191015_1126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365104"/>
            <a:ext cx="3200356" cy="1800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4077072"/>
            <a:ext cx="3712411" cy="20882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75784" y="3189784"/>
            <a:ext cx="3668216" cy="3668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799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3999" y="11266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928290"/>
            <a:ext cx="8352928" cy="500141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Коллективная работа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за мир во всём мире»</a:t>
            </a:r>
          </a:p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066" y="14077"/>
            <a:ext cx="2221913" cy="2232248"/>
          </a:xfrm>
          <a:prstGeom prst="rect">
            <a:avLst/>
          </a:prstGeom>
          <a:noFill/>
        </p:spPr>
      </p:pic>
      <p:pic>
        <p:nvPicPr>
          <p:cNvPr id="4100" name="Picture 4" descr="C:\Users\Sv\Documents\фото конец сентября\IMG_20190919_171219.jpg"/>
          <p:cNvPicPr>
            <a:picLocks noChangeAspect="1" noChangeArrowheads="1"/>
          </p:cNvPicPr>
          <p:nvPr/>
        </p:nvPicPr>
        <p:blipFill>
          <a:blip r:embed="rId4" cstate="print"/>
          <a:srcRect t="19266"/>
          <a:stretch>
            <a:fillRect/>
          </a:stretch>
        </p:blipFill>
        <p:spPr bwMode="auto">
          <a:xfrm>
            <a:off x="2555776" y="1882752"/>
            <a:ext cx="1728192" cy="24804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101" name="Picture 5" descr="C:\Users\Sv\Documents\фото конец сентября\IMG_20190920_1024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1385" y="2048099"/>
            <a:ext cx="3187371" cy="17928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102" name="Picture 6" descr="C:\Users\Sv\Documents\фото конец сентября\IMG_20190920_103409.jpg"/>
          <p:cNvPicPr>
            <a:picLocks noChangeAspect="1" noChangeArrowheads="1"/>
          </p:cNvPicPr>
          <p:nvPr/>
        </p:nvPicPr>
        <p:blipFill>
          <a:blip r:embed="rId6" cstate="print"/>
          <a:srcRect r="11018"/>
          <a:stretch>
            <a:fillRect/>
          </a:stretch>
        </p:blipFill>
        <p:spPr bwMode="auto">
          <a:xfrm>
            <a:off x="4839089" y="3971121"/>
            <a:ext cx="4100742" cy="25922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103" name="Picture 7" descr="C:\Users\Sv\Documents\фото конец сентября\IMG_20190920_104107.jpg"/>
          <p:cNvPicPr>
            <a:picLocks noChangeAspect="1" noChangeArrowheads="1"/>
          </p:cNvPicPr>
          <p:nvPr/>
        </p:nvPicPr>
        <p:blipFill>
          <a:blip r:embed="rId7" cstate="print"/>
          <a:srcRect r="5853"/>
          <a:stretch>
            <a:fillRect/>
          </a:stretch>
        </p:blipFill>
        <p:spPr bwMode="auto">
          <a:xfrm>
            <a:off x="954551" y="4363164"/>
            <a:ext cx="3682605" cy="22002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098" name="Picture 2" descr="C:\Users\Sv\Documents\фото конец сентября\IMG_20190918_1528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9025" y="1124744"/>
            <a:ext cx="1800200" cy="32003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099" name="Picture 3" descr="C:\Users\Sv\Documents\фото конец сентября\IMG_20190918_160152.jpg"/>
          <p:cNvPicPr>
            <a:picLocks noChangeAspect="1" noChangeArrowheads="1"/>
          </p:cNvPicPr>
          <p:nvPr/>
        </p:nvPicPr>
        <p:blipFill>
          <a:blip r:embed="rId9" cstate="print"/>
          <a:srcRect r="26958"/>
          <a:stretch>
            <a:fillRect/>
          </a:stretch>
        </p:blipFill>
        <p:spPr bwMode="auto">
          <a:xfrm>
            <a:off x="6984926" y="908720"/>
            <a:ext cx="1954905" cy="15054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55" y="0"/>
            <a:ext cx="8987786" cy="6858000"/>
          </a:xfrm>
          <a:prstGeom prst="rect">
            <a:avLst/>
          </a:prstGeom>
          <a:noFill/>
        </p:spPr>
      </p:pic>
      <p:pic>
        <p:nvPicPr>
          <p:cNvPr id="4098" name="Picture 2" descr="C:\Users\света\Pictures\РО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05" y="1522635"/>
            <a:ext cx="4392488" cy="344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15036920"/>
              </p:ext>
            </p:extLst>
          </p:nvPr>
        </p:nvGraphicFramePr>
        <p:xfrm>
          <a:off x="395536" y="316881"/>
          <a:ext cx="8568952" cy="6224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156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8778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5424" y="404664"/>
            <a:ext cx="7605008" cy="45693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Список литературы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1010235"/>
            <a:ext cx="820891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Александрова Е.Ю.Система патриотического воспитания в ДОУ. – Волгоград: Учитель, 2007.</a:t>
            </a:r>
            <a:endParaRPr kumimoji="0" lang="ru-RU" sz="1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Алёшина, Н.В. Патриотическое воспитание дошкольников: методическое пособие. – М.: ЦГЛ, 2004.</a:t>
            </a:r>
            <a:endParaRPr kumimoji="0" lang="ru-RU" sz="1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Алябьева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Е.А. Нравственно-эстетические беседы и игры с дошкольниками. – М.: ТЦ “Сфера”, 2004.</a:t>
            </a:r>
            <a:endParaRPr kumimoji="0" lang="ru-RU" sz="1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Дошкольникам о защитниках отечества: методическое пособие по патриотическому воспитанию/ Под редакцией </a:t>
            </a:r>
            <a:r>
              <a:rPr kumimoji="0" lang="ru-RU" sz="12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Кондрыкинской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– М.: ТЦ “Сфера”, 2006.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Дыбина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О.В. «Ознакомление с предметным и социальным окружением. Подготовительная группа» /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Дыбина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О.В. — М.: МОЗАИКА-СИНТЕЗ, 2014. – 96с.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Журавлёва В.Н. Проектная деятельность старших дошкольников. – Волгоград: Учитель, 2011. </a:t>
            </a:r>
            <a:endParaRPr kumimoji="0" lang="ru-RU" sz="1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Киселёва Л.С., Данилина Т.А. и др. Проектный метод в деятельности дошкольного учреждения: Пособие для руководителей и практических работников ДОУ. – М.: 2006. </a:t>
            </a:r>
            <a:endParaRPr kumimoji="0" lang="ru-RU" sz="1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Ковалева Г.А. Воспитание маленького гражданина: практическое пособие для работников ДОУ. – М.: </a:t>
            </a:r>
            <a:r>
              <a:rPr kumimoji="0" lang="ru-RU" sz="12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Аркти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2005.</a:t>
            </a:r>
            <a:endParaRPr kumimoji="0" lang="ru-RU" sz="1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Короткова Н. Познавательно–исследовательская деятельность старших дошкольников// Ребенок в детском саду. 2003. – № 5.</a:t>
            </a:r>
            <a:endParaRPr kumimoji="0" lang="ru-RU" sz="1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Поговори с ребёнком о войне, или как дошкольнику о Великой Отечественной Войне рассказать? [Электронный ресурс] – Режим доступа: 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http://www.p4c.ru/671</a:t>
            </a:r>
            <a:endParaRPr kumimoji="0" lang="ru-RU" sz="1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общения дошкольников со сверстниками/Под ред. А.Г.Рузской. – М.: Педагогика, 1989.</a:t>
            </a:r>
            <a:endParaRPr kumimoji="0" lang="ru-RU" sz="1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Тематические коллекции: День Победы. [Электронный ресурс] – Режим доступа:  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http://www.metodkabinet.eu/BGM/Temkatalog/TemKollekzii_9_may.html</a:t>
            </a:r>
            <a:endParaRPr kumimoji="0" lang="ru-RU" sz="1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Шаламова Е.И. Патриотическое воспитание: создание развивающей среды. //Ребенок в детском саду. 2009. – №5 – с.26 – 32.</a:t>
            </a:r>
            <a:endParaRPr kumimoji="0" lang="ru-RU" sz="1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653136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Видеоролики http: //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com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Картинки https://yandex.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images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/? clid=1872363&amp;win=138&amp;redircnt=1428259088. 1&amp;uinfo=sw-1093-sh-614-ww-1093-wh-514-pd-1. 25-wp-16x9_1366x768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Стихи для детей о ВОВ http: //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tanyakiseleva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stixi-dlya-detej-o-vojne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Детские песни о войне http: //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allforchildren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songs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vov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php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1700808"/>
            <a:ext cx="3894531" cy="406531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познакомить дошкольников с историческим прошлым города Екатеринбурга в период Великой Отечественной войны, ознакомить детей с памятниками, посвященными событиям  Великой Отечественной войны в родном городе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3150" y="1412776"/>
            <a:ext cx="4074315" cy="485740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накомство дошкольников с конкретными архитектурными объектами города, посвященными событиям Великой Отечественной войны.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оспитание любви и уважения к родному городу Екатеринбургу, его историческому прошлому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ормирование умений узнавать знакомые памятники и составлять о них короткий рассказ, расширять активный словарный запас.</a:t>
            </a:r>
          </a:p>
          <a:p>
            <a:pPr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3" y="116632"/>
            <a:ext cx="2221913" cy="22322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812232" cy="5112568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исследования</a:t>
            </a:r>
            <a:r>
              <a:rPr lang="ru-RU" sz="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 имеет давнюю историю и многочисленные памятники истории и памятные места, которые представляют большой интерес для подрастающего поколения. </a:t>
            </a:r>
            <a:endParaRPr lang="ru-RU" sz="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5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Объект исследования</a:t>
            </a:r>
            <a:r>
              <a:rPr lang="ru-RU" sz="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город Екатеринбург.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5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 </a:t>
            </a:r>
            <a:r>
              <a:rPr lang="ru-RU" sz="5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sz="5000" dirty="0">
                <a:latin typeface="Times New Roman" pitchFamily="18" charset="0"/>
                <a:cs typeface="Times New Roman" pitchFamily="18" charset="0"/>
              </a:rPr>
              <a:t>памятники Победы города Екатеринбурга.</a:t>
            </a:r>
          </a:p>
          <a:p>
            <a:pPr algn="ctr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932" y="33834"/>
            <a:ext cx="2221913" cy="22322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05358" y="1412776"/>
            <a:ext cx="37444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Теоретическая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 работы заключается в необходимости обобщить теоретические представления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памятных местах героям  ВОВ города Екатеринбурга.</a:t>
            </a:r>
          </a:p>
          <a:p>
            <a:pPr algn="just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Практическая значимость: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исследования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использованы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ДОО в образовательной деятельности по патриотическому воспитанию дошкольников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соприкосновение с историческим наследием нашего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pic>
        <p:nvPicPr>
          <p:cNvPr id="6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4" y="0"/>
            <a:ext cx="2221913" cy="2232248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54907864"/>
              </p:ext>
            </p:extLst>
          </p:nvPr>
        </p:nvGraphicFramePr>
        <p:xfrm>
          <a:off x="251520" y="1052735"/>
          <a:ext cx="8568952" cy="604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79712" y="287458"/>
            <a:ext cx="6264696" cy="95410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работы, используемые во время исследования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2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07" y="17470"/>
            <a:ext cx="898778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33587" y="116632"/>
            <a:ext cx="6840760" cy="59732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Виртуальная экскурсия по Екатеринбургу.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707" y="19291"/>
            <a:ext cx="2221913" cy="2232248"/>
          </a:xfrm>
          <a:prstGeom prst="rect">
            <a:avLst/>
          </a:prstGeom>
          <a:noFill/>
        </p:spPr>
      </p:pic>
      <p:pic>
        <p:nvPicPr>
          <p:cNvPr id="11" name="Picture 2" descr="https://kudago.com/media/images/place/8f/51/8f51c841d19e3519c258d24d7ed60ff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687" y="1447928"/>
            <a:ext cx="2615865" cy="1965169"/>
          </a:xfrm>
          <a:prstGeom prst="rect">
            <a:avLst/>
          </a:prstGeom>
          <a:ln>
            <a:solidFill>
              <a:srgbClr val="C00000"/>
            </a:solidFill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611560" y="3717032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маршалу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К. Жукову</a:t>
            </a: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Авторами монумента стали скульптор К.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Крюнберг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 архитекторы С. Гладких и Г.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Белякин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которые более четырех лет работали над созданием композиции.</a:t>
            </a: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Памятник прославленному полководцу установлен 8 мая 1995 перед зданием Штаба Уральского ВО.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s://goingrus.com/info/images/fotos-de-ekaterimburgo/fotos-de-ekaterimburgo-18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8515" y="3979198"/>
            <a:ext cx="1735832" cy="130187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4548243" y="3825693"/>
            <a:ext cx="2623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разведчикам-мотоциклистам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 1995 году в Центральном парке культуры и отдыха был установлен  монумент. В центре композиции установлено разорванное колесо мотоцикла, спицы которого символизируют лучи славы. По ободу колеса мчится мотоциклист, за его спиной изображен фрагмент боя.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://izgotovleniepamyatnikov.ru/wp-content/uploads/2016/06/pozharnye-640x480.jpg"/>
          <p:cNvPicPr>
            <a:picLocks noChangeAspect="1" noChangeArrowheads="1"/>
          </p:cNvPicPr>
          <p:nvPr/>
        </p:nvPicPr>
        <p:blipFill>
          <a:blip r:embed="rId6" cstate="print"/>
          <a:srcRect l="17536" r="10373"/>
          <a:stretch>
            <a:fillRect/>
          </a:stretch>
        </p:blipFill>
        <p:spPr bwMode="auto">
          <a:xfrm>
            <a:off x="4684388" y="1135415"/>
            <a:ext cx="1829838" cy="19036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6514226" y="1023641"/>
            <a:ext cx="223224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героям-пожарным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 2004 году в память о подвиге героев пожарников, погибших в годы войны и в мирное время, открыт памятник, который установлен перед входом в главный корпус Уральского института государственной противопожарной службы МЧС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9488" y="649948"/>
            <a:ext cx="7854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Памятники героям Великой Отечественной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войны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4261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dirty="0" smtClean="0"/>
              <a:t>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932" y="91787"/>
            <a:ext cx="2221913" cy="2232248"/>
          </a:xfrm>
          <a:prstGeom prst="rect">
            <a:avLst/>
          </a:prstGeom>
          <a:noFill/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5784" y="3189784"/>
            <a:ext cx="3668216" cy="3668216"/>
          </a:xfrm>
          <a:prstGeom prst="rect">
            <a:avLst/>
          </a:prstGeom>
          <a:noFill/>
        </p:spPr>
      </p:pic>
      <p:pic>
        <p:nvPicPr>
          <p:cNvPr id="9" name="Picture 2" descr="http://s3.ekmap.ru/original/35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327" y="1392487"/>
            <a:ext cx="1359016" cy="20365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046231" y="1124744"/>
            <a:ext cx="26038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почетному стрелочнику 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Памятник «почетному стрелочнику» находится в районе улицы Технической — Ватутина в сквере. На постаменте фигура высокого человека в парадно-выходной форме.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s://i7.photo.2gis.com/images/geo/9/1266637420880567_463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3581" y="3885722"/>
            <a:ext cx="1421931" cy="213556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2046231" y="3645024"/>
            <a:ext cx="26038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Уральцам,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ковавшим Победу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Монумент символизирует значительный вклад в победу всех уральцев. Торжественное открытие памятника «Седой Урал», символа Великой Победы состоялось на церемонии 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 мая 2005 года.</a:t>
            </a:r>
          </a:p>
          <a:p>
            <a:pPr algn="ctr">
              <a:buNone/>
            </a:pPr>
            <a:r>
              <a:rPr lang="ru-RU" sz="1400" dirty="0" smtClean="0"/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https://upload.wikimedia.org/wikipedia/commons/thumb/b/b8/%D0%9F%D0%B0%D0%BC%D1%8F%D1%82%D0%BD%D0%B8%D0%BA_%D0%B4%D0%B2%D0%B0%D0%B6%D0%B4%D1%8B_%D0%93%D0%B5%D1%80%D0%BE%D1%8E_%D0%A1%D0%A1%D0%A1%D0%A0_%D0%9C.%D0%9F._%D0%9E%D0%B4%D0%B8%D0%BD%D1%86%D0%BE%D0%B2%D1%83_%D0%B3._%D0%95%D0%BA%D0%B0%D1%82%D0%B5%D1%80%D0%B8%D0%BD%D0%B1%D1%83%D1%80%D0%B3%D0%B5.jpg/800px-%D0%9F%D0%B0%D0%BC%D1%8F%D1%82%D0%BD%D0%B8%D0%BA_%D0%B4%D0%B2%D0%B0%D0%B6%D0%B4%D1%8B_%D0%93%D0%B5%D1%80%D0%BE%D1%8E_%D0%A1%D0%A1%D0%A1%D0%A0_%D0%9C.%D0%9F._%D0%9E%D0%B4%D0%B8%D0%BD%D1%86%D0%BE%D0%B2%D1%83_%D0%B3._%D0%95%D0%BA%D0%B0%D1%82%D0%B5%D1%80%D0%B8%D0%BD%D0%B1%D1%83%D1%80%D0%B3%D0%B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1537816"/>
            <a:ext cx="1976239" cy="14821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6687918" y="985207"/>
            <a:ext cx="19165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                   М. П. Одинцову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Памятник установлен в 1953 году напротив Суворовского военного училища. Автор бюста — скульптор С. И. Фокин, архитектор композиции —                             Б. А. Столяров.</a:t>
            </a:r>
          </a:p>
        </p:txBody>
      </p:sp>
      <p:pic>
        <p:nvPicPr>
          <p:cNvPr id="18" name="Picture 2" descr="https://www.hobbysalon.ru/images/stories/russia/ekb/kuznetsov/kuzn02.JPG"/>
          <p:cNvPicPr>
            <a:picLocks noChangeAspect="1" noChangeArrowheads="1"/>
          </p:cNvPicPr>
          <p:nvPr/>
        </p:nvPicPr>
        <p:blipFill>
          <a:blip r:embed="rId9" cstate="print"/>
          <a:srcRect b="2890"/>
          <a:stretch>
            <a:fillRect/>
          </a:stretch>
        </p:blipFill>
        <p:spPr bwMode="auto">
          <a:xfrm>
            <a:off x="4788024" y="3802400"/>
            <a:ext cx="1588616" cy="20561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6508050" y="3662863"/>
            <a:ext cx="1800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                  Н. И. Кузнецову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Накануне Дня Победы в Екатеринбурге в 1985 году был открыт памятник Н. Н. Кузнецову. Автором композиции является скульптор В. Е. Егоров.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4" y="0"/>
            <a:ext cx="898778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795" y="0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97369" y="980728"/>
            <a:ext cx="2670439" cy="338437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воинам Уральского добровольческого танкового корпуса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Памятник создан скульпторами В. М. 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Друзиным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и П. А. Сажиным совместно с художником — монументалистом В. З. Беляевым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Фигуры отца-рабочего и сына-воина символизируют сплоченность и единство тыла и фронта перед смертельной опасностью, нависшей над Родиной</a:t>
            </a:r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4" y="44624"/>
            <a:ext cx="2221913" cy="2232248"/>
          </a:xfrm>
          <a:prstGeom prst="rect">
            <a:avLst/>
          </a:prstGeom>
          <a:noFill/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189784"/>
            <a:ext cx="3668216" cy="3668216"/>
          </a:xfrm>
          <a:prstGeom prst="rect">
            <a:avLst/>
          </a:prstGeom>
          <a:noFill/>
        </p:spPr>
      </p:pic>
      <p:pic>
        <p:nvPicPr>
          <p:cNvPr id="9" name="Picture 4" descr="https://1.bp.blogspot.com/-FQCsD7oEe5I/WmAe7I4-giI/AAAAAAAAMEU/9zgl77dlySATVyvNSQci8gKpRU6xWMSrQCEwYBhgL/s1600/%25D1%2584%25D0%25BE%25D1%2582%25D0%25BE%2B1%2B%25D0%25BF%25D0%25B0%25D0%25BC%25D1%258F%25D1%2582%25D0%25BD.%2B%25D0%25A3%25D1%2580.%2B%25D0%25B4%25D0%25BE%25D0%25B1.%2B%25D1%2582%25D0%25B0%25D0%25BD%25D0%25BA.%2B%25D0%25BA%25D0%25BE%25D1%2580%25D0%25BF%25D1%2583%25D1%2581%25D1%25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008" y="1407434"/>
            <a:ext cx="1501833" cy="20111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" name="Picture 4" descr="https://yandex.ru/images/_crpd/p1Xih1955/df3f07-3/KbmnIBEXQMTqdwtTRl6CY6wMqG2DLpAYdNcRKK1w3dNXvSAnxZCi2q2N0OHxF1Dtc6y33w8sJeJ-Z5LEUTFfAyi4xjWFtsWQijNex3I_N_ZouHm5YE1S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 l="30097" t="6421" r="30174" b="10109"/>
          <a:stretch>
            <a:fillRect/>
          </a:stretch>
        </p:blipFill>
        <p:spPr bwMode="auto">
          <a:xfrm>
            <a:off x="549887" y="4149080"/>
            <a:ext cx="1501833" cy="23664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051720" y="4149080"/>
            <a:ext cx="24482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воинам-спортсменам Урала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 алее, ведущей к Ледовому Дворцу спорта установлена мемориальная композиция. Авторами проекта стали скульпторы К. В. 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Грюнберг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К. В., В. А. Говорухин</a:t>
            </a:r>
          </a:p>
        </p:txBody>
      </p:sp>
      <p:pic>
        <p:nvPicPr>
          <p:cNvPr id="12" name="Picture 2" descr="https://im0-tub-ru.yandex.net/i?id=4f9c77b9798ddf646da104a0d4ac97fe-sr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117341"/>
            <a:ext cx="1728192" cy="17281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6341512" y="3896838"/>
            <a:ext cx="25509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Памятник военному связисту 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Памятник «Военный связист» установлен 19 октября 2007 года. Автором проекта стал скульптор Д. В. Куклин. Бронзовая скульптура установлена в день профессионального праздника военных связистов.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Содержимое 10" descr="http://4.bp.blogspot.com/-W6F5izhoTe8/VT5zBsTW5JI/AAAAAAAAAQg/YZm86QRGPrg/s1600/cebe11a5638b2070a7a82d5bd743ec9e.jpg">
            <a:hlinkClick r:id="rId8"/>
          </p:cNvPr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03449" y="836712"/>
            <a:ext cx="2876128" cy="144016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716016" y="2291081"/>
            <a:ext cx="38164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Мемориал детям войны и труженикам тыла</a:t>
            </a:r>
          </a:p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Мемориал расположен в сквере у станции метро «Машиностроителей» на пересечении проспекта Космонавтов и улицы Фронтовых бригад. В создании мемориального комплекса принял участие скульптор Константин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Грюнберг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age.jimcdn.com/app/cms/image/transf/none/path/s9aed8fcd738ec93a/backgroundarea/ida52d691752a0352/version/1545674796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008" y="0"/>
            <a:ext cx="892899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99392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«Памятники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764704"/>
            <a:ext cx="7776864" cy="1080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Использование информационно – коммуникационных технологий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0" descr="http://www.playcast.ru/uploads/2018/04/26/251197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75" y="20187"/>
            <a:ext cx="2221913" cy="2232248"/>
          </a:xfrm>
          <a:prstGeom prst="rect">
            <a:avLst/>
          </a:prstGeom>
          <a:noFill/>
        </p:spPr>
      </p:pic>
      <p:pic>
        <p:nvPicPr>
          <p:cNvPr id="8" name="Picture 12" descr="https://cdn2.arhivurokov.ru/multiurok/html/2018/05/10/s_5af46f5c692bc/898801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5784" y="3189784"/>
            <a:ext cx="3668216" cy="3668216"/>
          </a:xfrm>
          <a:prstGeom prst="rect">
            <a:avLst/>
          </a:prstGeom>
          <a:noFill/>
        </p:spPr>
      </p:pic>
      <p:pic>
        <p:nvPicPr>
          <p:cNvPr id="15361" name="Picture 1" descr="C:\Users\Sv\AppData\Local\Temp\Rar$DI00.964\IMG_20191014_1547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149080"/>
            <a:ext cx="3328371" cy="18722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5363" name="Picture 3" descr="C:\Users\Sv\AppData\Local\Temp\Rar$DI15.258\IMG_20191014_1543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1700808"/>
            <a:ext cx="3968441" cy="22322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5364" name="Picture 4" descr="C:\Users\Sv\AppData\Local\Temp\Rar$DI00.302\IMG_20190920_100640.jpg"/>
          <p:cNvPicPr>
            <a:picLocks noChangeAspect="1" noChangeArrowheads="1"/>
          </p:cNvPicPr>
          <p:nvPr/>
        </p:nvPicPr>
        <p:blipFill>
          <a:blip r:embed="rId7" cstate="print"/>
          <a:srcRect t="13215" r="221"/>
          <a:stretch>
            <a:fillRect/>
          </a:stretch>
        </p:blipFill>
        <p:spPr bwMode="auto">
          <a:xfrm>
            <a:off x="899592" y="1556792"/>
            <a:ext cx="2016224" cy="31176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5362" name="Picture 2" descr="C:\Users\Sv\AppData\Local\Temp\Rar$DI07.443\IMG_20191014_154702.jpg"/>
          <p:cNvPicPr>
            <a:picLocks noChangeAspect="1" noChangeArrowheads="1"/>
          </p:cNvPicPr>
          <p:nvPr/>
        </p:nvPicPr>
        <p:blipFill>
          <a:blip r:embed="rId8" cstate="print"/>
          <a:srcRect l="25403"/>
          <a:stretch>
            <a:fillRect/>
          </a:stretch>
        </p:blipFill>
        <p:spPr bwMode="auto">
          <a:xfrm>
            <a:off x="2195736" y="4509120"/>
            <a:ext cx="2376264" cy="17918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36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3123</TotalTime>
  <Words>760</Words>
  <Application>Microsoft Office PowerPoint</Application>
  <PresentationFormat>Экран (4:3)</PresentationFormat>
  <Paragraphs>151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ДЕПАРТАМЕНТ ОБРАЗОВАНИЯ Г. ЕКАТЕРИНБУРГА МУНИЦИПАЛЬНОЕ БЮДЖЕТНОЕ ДОШКОЛЬНОЕ ОБРАЗОВАТЕЛЬНОЕ УЧРЕДЕНИЕ -   ДЕТСКИЙ САД № 497</vt:lpstr>
      <vt:lpstr>«Памятники Победы»</vt:lpstr>
      <vt:lpstr>«Памятники Победы»</vt:lpstr>
      <vt:lpstr>«Памятники Победы»</vt:lpstr>
      <vt:lpstr>Презентация PowerPoint</vt:lpstr>
      <vt:lpstr>Презентация PowerPoint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«Памятники Победы»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250</cp:revision>
  <dcterms:created xsi:type="dcterms:W3CDTF">2019-04-17T07:54:20Z</dcterms:created>
  <dcterms:modified xsi:type="dcterms:W3CDTF">2022-02-16T09:08:28Z</dcterms:modified>
</cp:coreProperties>
</file>